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7" r:id="rId2"/>
    <p:sldMasterId id="2147483664" r:id="rId3"/>
  </p:sldMasterIdLst>
  <p:notesMasterIdLst>
    <p:notesMasterId r:id="rId48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302" r:id="rId45"/>
    <p:sldId id="303" r:id="rId46"/>
    <p:sldId id="304" r:id="rId47"/>
  </p:sldIdLst>
  <p:sldSz cx="9144000" cy="5143500" type="screen16x9"/>
  <p:notesSz cx="6858000" cy="9144000"/>
  <p:embeddedFontLst>
    <p:embeddedFont>
      <p:font typeface="Malgun Gothic" panose="020B0503020000020004" pitchFamily="34" charset="-127"/>
      <p:regular r:id="rId49"/>
      <p:bold r:id="rId50"/>
    </p:embeddedFont>
    <p:embeddedFont>
      <p:font typeface="Gill Sans" panose="020B0604020202020204" charset="0"/>
      <p:regular r:id="rId51"/>
      <p:bold r:id="rId52"/>
    </p:embeddedFont>
    <p:embeddedFont>
      <p:font typeface="Hammersmith One" panose="02010703030501060504" pitchFamily="2" charset="0"/>
      <p:regular r:id="rId53"/>
    </p:embeddedFont>
    <p:embeddedFont>
      <p:font typeface="Helvetica Neue" panose="020B0604020202020204" charset="0"/>
      <p:regular r:id="rId54"/>
      <p:bold r:id="rId55"/>
      <p:italic r:id="rId56"/>
      <p:boldItalic r:id="rId57"/>
    </p:embeddedFont>
    <p:embeddedFont>
      <p:font typeface="Libre Franklin Black" pitchFamily="2" charset="0"/>
      <p:bold r:id="rId58"/>
      <p:boldItalic r:id="rId59"/>
    </p:embeddedFont>
    <p:embeddedFont>
      <p:font typeface="Libre Franklin Medium" pitchFamily="2" charset="0"/>
      <p:regular r:id="rId60"/>
      <p:bold r:id="rId61"/>
      <p:italic r:id="rId62"/>
      <p:boldItalic r:id="rId63"/>
    </p:embeddedFont>
    <p:embeddedFont>
      <p:font typeface="Montserrat" panose="00000500000000000000" pitchFamily="2" charset="0"/>
      <p:regular r:id="rId64"/>
      <p:bold r:id="rId65"/>
      <p:italic r:id="rId66"/>
      <p:boldItalic r:id="rId67"/>
    </p:embeddedFont>
    <p:embeddedFont>
      <p:font typeface="Open Sans" panose="020B0606030504020204" pitchFamily="34" charset="0"/>
      <p:regular r:id="rId68"/>
      <p:bold r:id="rId69"/>
      <p:italic r:id="rId70"/>
      <p:boldItalic r:id="rId71"/>
    </p:embeddedFont>
    <p:embeddedFont>
      <p:font typeface="Quattrocento Sans" panose="020B0502050000020003" pitchFamily="34" charset="0"/>
      <p:regular r:id="rId72"/>
      <p:bold r:id="rId73"/>
      <p:italic r:id="rId74"/>
      <p:boldItalic r:id="rId7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2" roundtripDataSignature="AMtx7mjIOkD3Gy5p1xkGTw/VxPpuXeL3K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69" y="27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font" Target="fonts/font15.fntdata"/><Relationship Id="rId68" Type="http://schemas.openxmlformats.org/officeDocument/2006/relationships/font" Target="fonts/font20.fntdata"/><Relationship Id="rId84" Type="http://schemas.openxmlformats.org/officeDocument/2006/relationships/viewProps" Target="viewProp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font" Target="fonts/font18.fntdata"/><Relationship Id="rId74" Type="http://schemas.openxmlformats.org/officeDocument/2006/relationships/font" Target="fonts/font26.fntdata"/><Relationship Id="rId5" Type="http://schemas.openxmlformats.org/officeDocument/2006/relationships/slide" Target="slides/slide2.xml"/><Relationship Id="rId61" Type="http://schemas.openxmlformats.org/officeDocument/2006/relationships/font" Target="fonts/font13.fntdata"/><Relationship Id="rId82" Type="http://customschemas.google.com/relationships/presentationmetadata" Target="meta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69" Type="http://schemas.openxmlformats.org/officeDocument/2006/relationships/font" Target="fonts/font21.fntdata"/><Relationship Id="rId8" Type="http://schemas.openxmlformats.org/officeDocument/2006/relationships/slide" Target="slides/slide5.xml"/><Relationship Id="rId51" Type="http://schemas.openxmlformats.org/officeDocument/2006/relationships/font" Target="fonts/font3.fntdata"/><Relationship Id="rId72" Type="http://schemas.openxmlformats.org/officeDocument/2006/relationships/font" Target="fonts/font24.fntdata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11.fntdata"/><Relationship Id="rId67" Type="http://schemas.openxmlformats.org/officeDocument/2006/relationships/font" Target="fonts/font19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70" Type="http://schemas.openxmlformats.org/officeDocument/2006/relationships/font" Target="fonts/font22.fntdata"/><Relationship Id="rId75" Type="http://schemas.openxmlformats.org/officeDocument/2006/relationships/font" Target="fonts/font27.fntdata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font" Target="fonts/font17.fntdata"/><Relationship Id="rId73" Type="http://schemas.openxmlformats.org/officeDocument/2006/relationships/font" Target="fonts/font25.fntdata"/><Relationship Id="rId86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" Type="http://schemas.openxmlformats.org/officeDocument/2006/relationships/slide" Target="slides/slide4.xml"/><Relationship Id="rId71" Type="http://schemas.openxmlformats.org/officeDocument/2006/relationships/font" Target="fonts/font23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bae170fb06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g2bae170fb0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bae170fb06_0_4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2bae170fb06_0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bae170fb06_0_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g2bae170fb06_0_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bae170fb06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2bae170fb06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bae170fb06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g2bae170fb06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bae170fb06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2bae170fb06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bae170fb06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g2bae170fb06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bae170fb06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g2bae170fb06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bae170fb06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2bae170fb06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bae170fb06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bae170fb06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bae170fb06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2bae170fb06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bae170fb06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g2bae170fb06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bae170fb06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g2bae170fb06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bae170fb06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2bae170fb06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bae170fb06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2bae170fb06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bae170fb06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g2bae170fb06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bae170fb06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g2bae170fb06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bae170fb06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g2bae170fb06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bae170fb06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g2bae170fb06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bae170fb06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g2bae170fb06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bae170fb06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g2bae170fb06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bae170fb06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g2bae170fb06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2bae170fb06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g2bae170fb06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bae170fb06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g2bae170fb06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2bae170fb06_0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g2bae170fb06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2bae170fb06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g2bae170fb06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2bae170fb06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2bae170fb06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bae170fb06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g2bae170fb06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bb42dc46f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g2bb42dc46f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bb42dc46f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2bb42dc46f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bae170fb06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g2bae170fb0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2bae170fb06_0_7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g2bae170fb06_0_7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2bb42dc46fc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g2bb42dc46fc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2bb42dc46fc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g2bb42dc46fc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2bae170fb06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g2bae170fb06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2bae170fb06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g2bae170fb06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bae170fb0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2bae170fb0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bae170fb06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g2bae170fb06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bae170fb0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g2bae170fb0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bae170fb06_0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bae170fb06_0_3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bae170fb06_0_4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g2bae170fb06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8"/>
          <p:cNvSpPr/>
          <p:nvPr/>
        </p:nvSpPr>
        <p:spPr>
          <a:xfrm>
            <a:off x="-2268760" y="3797969"/>
            <a:ext cx="5212773" cy="86042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9" y="21600"/>
                </a:moveTo>
                <a:lnTo>
                  <a:pt x="21600" y="21600"/>
                </a:lnTo>
                <a:lnTo>
                  <a:pt x="19332" y="0"/>
                </a:lnTo>
                <a:lnTo>
                  <a:pt x="0" y="0"/>
                </a:lnTo>
                <a:lnTo>
                  <a:pt x="29" y="21600"/>
                </a:lnTo>
                <a:close/>
                <a:moveTo>
                  <a:pt x="29" y="21600"/>
                </a:move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" name="Google Shape;12;p8"/>
          <p:cNvSpPr/>
          <p:nvPr/>
        </p:nvSpPr>
        <p:spPr>
          <a:xfrm>
            <a:off x="2582205" y="3778919"/>
            <a:ext cx="811068" cy="86201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4688" y="21600"/>
                </a:moveTo>
                <a:lnTo>
                  <a:pt x="21600" y="21600"/>
                </a:lnTo>
                <a:lnTo>
                  <a:pt x="6777" y="0"/>
                </a:lnTo>
                <a:lnTo>
                  <a:pt x="0" y="0"/>
                </a:lnTo>
                <a:lnTo>
                  <a:pt x="14688" y="21600"/>
                </a:lnTo>
                <a:close/>
                <a:moveTo>
                  <a:pt x="14688" y="21600"/>
                </a:moveTo>
              </a:path>
            </a:pathLst>
          </a:custGeom>
          <a:solidFill>
            <a:srgbClr val="00559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" name="Google Shape;13;p8"/>
          <p:cNvSpPr/>
          <p:nvPr/>
        </p:nvSpPr>
        <p:spPr>
          <a:xfrm>
            <a:off x="3028366" y="3778919"/>
            <a:ext cx="812511" cy="86201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4688" y="21600"/>
                </a:moveTo>
                <a:lnTo>
                  <a:pt x="21600" y="21600"/>
                </a:lnTo>
                <a:lnTo>
                  <a:pt x="6777" y="0"/>
                </a:lnTo>
                <a:lnTo>
                  <a:pt x="0" y="0"/>
                </a:lnTo>
                <a:lnTo>
                  <a:pt x="14688" y="21600"/>
                </a:lnTo>
                <a:close/>
                <a:moveTo>
                  <a:pt x="14688" y="21600"/>
                </a:moveTo>
              </a:path>
            </a:pathLst>
          </a:custGeom>
          <a:solidFill>
            <a:srgbClr val="00559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" name="Google Shape;14;p8"/>
          <p:cNvSpPr/>
          <p:nvPr/>
        </p:nvSpPr>
        <p:spPr>
          <a:xfrm>
            <a:off x="3477555" y="3778919"/>
            <a:ext cx="811068" cy="86201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4688" y="21600"/>
                </a:moveTo>
                <a:lnTo>
                  <a:pt x="21600" y="21600"/>
                </a:lnTo>
                <a:lnTo>
                  <a:pt x="6777" y="0"/>
                </a:lnTo>
                <a:lnTo>
                  <a:pt x="0" y="0"/>
                </a:lnTo>
                <a:lnTo>
                  <a:pt x="14688" y="21600"/>
                </a:lnTo>
                <a:close/>
                <a:moveTo>
                  <a:pt x="14688" y="21600"/>
                </a:moveTo>
              </a:path>
            </a:pathLst>
          </a:custGeom>
          <a:solidFill>
            <a:srgbClr val="00559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" name="Google Shape;15;p8"/>
          <p:cNvSpPr txBox="1">
            <a:spLocks noGrp="1"/>
          </p:cNvSpPr>
          <p:nvPr>
            <p:ph type="ctrTitle"/>
          </p:nvPr>
        </p:nvSpPr>
        <p:spPr>
          <a:xfrm>
            <a:off x="467544" y="195486"/>
            <a:ext cx="7920880" cy="216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650" tIns="22650" rIns="22650" bIns="2265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8"/>
          <p:cNvSpPr txBox="1">
            <a:spLocks noGrp="1"/>
          </p:cNvSpPr>
          <p:nvPr>
            <p:ph type="subTitle" idx="1"/>
          </p:nvPr>
        </p:nvSpPr>
        <p:spPr>
          <a:xfrm>
            <a:off x="467544" y="2786607"/>
            <a:ext cx="7304856" cy="577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650" tIns="22650" rIns="22650" bIns="2265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ill Sans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ill Sans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ill Sans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ill Sans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ill Sans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ill Sans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ill Sans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ill Sans"/>
              <a:buNone/>
              <a:defRPr/>
            </a:lvl9pPr>
          </a:lstStyle>
          <a:p>
            <a:endParaRPr/>
          </a:p>
        </p:txBody>
      </p:sp>
      <p:pic>
        <p:nvPicPr>
          <p:cNvPr id="17" name="Google Shape;17;p8" descr="A blue and red logo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4828" y="3784125"/>
            <a:ext cx="1583363" cy="8758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bae170fb06_0_428"/>
          <p:cNvSpPr txBox="1">
            <a:spLocks noGrp="1"/>
          </p:cNvSpPr>
          <p:nvPr>
            <p:ph type="sldNum" idx="12"/>
          </p:nvPr>
        </p:nvSpPr>
        <p:spPr>
          <a:xfrm>
            <a:off x="8629650" y="4698066"/>
            <a:ext cx="514500" cy="4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bae170fb06_0_430"/>
          <p:cNvSpPr txBox="1">
            <a:spLocks noGrp="1"/>
          </p:cNvSpPr>
          <p:nvPr>
            <p:ph type="ctrTitle"/>
          </p:nvPr>
        </p:nvSpPr>
        <p:spPr>
          <a:xfrm>
            <a:off x="514351" y="971551"/>
            <a:ext cx="4671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52A2D"/>
              </a:buClr>
              <a:buSzPts val="5400"/>
              <a:buFont typeface="Libre Franklin Black"/>
              <a:buNone/>
              <a:defRPr sz="5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g2bae170fb06_0_430"/>
          <p:cNvSpPr txBox="1">
            <a:spLocks noGrp="1"/>
          </p:cNvSpPr>
          <p:nvPr>
            <p:ph type="subTitle" idx="1"/>
          </p:nvPr>
        </p:nvSpPr>
        <p:spPr>
          <a:xfrm>
            <a:off x="514350" y="3267182"/>
            <a:ext cx="4914000" cy="6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52A2D"/>
              </a:buClr>
              <a:buSzPts val="1200"/>
              <a:buNone/>
              <a:defRPr sz="1200" b="0" i="0" cap="none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ctr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252A2D"/>
              </a:buClr>
              <a:buSzPts val="1500"/>
              <a:buNone/>
              <a:defRPr sz="1500"/>
            </a:lvl2pPr>
            <a:lvl3pPr lvl="2" algn="ctr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252A2D"/>
              </a:buClr>
              <a:buSzPts val="1400"/>
              <a:buNone/>
              <a:defRPr sz="1400"/>
            </a:lvl3pPr>
            <a:lvl4pPr lvl="3" algn="ctr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252A2D"/>
              </a:buClr>
              <a:buSzPts val="1200"/>
              <a:buNone/>
              <a:defRPr sz="1200"/>
            </a:lvl4pPr>
            <a:lvl5pPr lvl="4" algn="ctr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252A2D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0" name="Google Shape;80;g2bae170fb06_0_430"/>
          <p:cNvSpPr txBox="1">
            <a:spLocks noGrp="1"/>
          </p:cNvSpPr>
          <p:nvPr>
            <p:ph type="sldNum" idx="12"/>
          </p:nvPr>
        </p:nvSpPr>
        <p:spPr>
          <a:xfrm>
            <a:off x="8629650" y="4698066"/>
            <a:ext cx="514500" cy="4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bae170fb06_0_434"/>
          <p:cNvSpPr txBox="1">
            <a:spLocks noGrp="1"/>
          </p:cNvSpPr>
          <p:nvPr>
            <p:ph type="title"/>
          </p:nvPr>
        </p:nvSpPr>
        <p:spPr>
          <a:xfrm>
            <a:off x="514350" y="493940"/>
            <a:ext cx="8115300" cy="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52A2D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g2bae170fb06_0_434"/>
          <p:cNvSpPr txBox="1">
            <a:spLocks noGrp="1"/>
          </p:cNvSpPr>
          <p:nvPr>
            <p:ph type="body" idx="1"/>
          </p:nvPr>
        </p:nvSpPr>
        <p:spPr>
          <a:xfrm>
            <a:off x="522515" y="1124393"/>
            <a:ext cx="8107200" cy="3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52A2D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252A2D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252A2D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252A2D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252A2D"/>
              </a:buClr>
              <a:buSzPts val="1400"/>
              <a:buAutoNum type="arabicPeriod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g2bae170fb06_0_434"/>
          <p:cNvSpPr txBox="1">
            <a:spLocks noGrp="1"/>
          </p:cNvSpPr>
          <p:nvPr>
            <p:ph type="sldNum" idx="12"/>
          </p:nvPr>
        </p:nvSpPr>
        <p:spPr>
          <a:xfrm>
            <a:off x="8629650" y="4698066"/>
            <a:ext cx="514500" cy="4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">
  <p:cSld name="0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bae170fb06_0_438"/>
          <p:cNvSpPr txBox="1">
            <a:spLocks noGrp="1"/>
          </p:cNvSpPr>
          <p:nvPr>
            <p:ph type="title"/>
          </p:nvPr>
        </p:nvSpPr>
        <p:spPr>
          <a:xfrm>
            <a:off x="514350" y="493940"/>
            <a:ext cx="8115300" cy="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52A2D"/>
              </a:buClr>
              <a:buSzPts val="2300"/>
              <a:buFont typeface="Libre Franklin Black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g2bae170fb06_0_438"/>
          <p:cNvSpPr txBox="1">
            <a:spLocks noGrp="1"/>
          </p:cNvSpPr>
          <p:nvPr>
            <p:ph type="body" idx="1"/>
          </p:nvPr>
        </p:nvSpPr>
        <p:spPr>
          <a:xfrm>
            <a:off x="386954" y="1418095"/>
            <a:ext cx="8370000" cy="27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52A2D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252A2D"/>
              </a:buClr>
              <a:buSzPts val="1200"/>
              <a:buNone/>
              <a:defRPr sz="1200"/>
            </a:lvl2pPr>
            <a:lvl3pPr marL="1371600" lvl="2" indent="-3048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252A2D"/>
              </a:buClr>
              <a:buSzPts val="1200"/>
              <a:buChar char="•"/>
              <a:defRPr sz="1200"/>
            </a:lvl3pPr>
            <a:lvl4pPr marL="1828800" lvl="3" indent="-304800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252A2D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252A2D"/>
              </a:buClr>
              <a:buSzPts val="1200"/>
              <a:buAutoNum type="arabicPeriod"/>
              <a:defRPr sz="12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g2bae170fb06_0_438"/>
          <p:cNvSpPr txBox="1">
            <a:spLocks noGrp="1"/>
          </p:cNvSpPr>
          <p:nvPr>
            <p:ph type="sldNum" idx="12"/>
          </p:nvPr>
        </p:nvSpPr>
        <p:spPr>
          <a:xfrm>
            <a:off x="8629650" y="4698066"/>
            <a:ext cx="514500" cy="4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Quattrocento Sans"/>
              <a:buNone/>
              <a:defRPr sz="900" b="0" i="0" u="none" strike="noStrike" cap="non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Quattrocento Sans"/>
              <a:buNone/>
              <a:defRPr sz="900" b="0" i="0" u="none" strike="noStrike" cap="non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Quattrocento Sans"/>
              <a:buNone/>
              <a:defRPr sz="900" b="0" i="0" u="none" strike="noStrike" cap="non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Quattrocento Sans"/>
              <a:buNone/>
              <a:defRPr sz="900" b="0" i="0" u="none" strike="noStrike" cap="non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Quattrocento Sans"/>
              <a:buNone/>
              <a:defRPr sz="900" b="0" i="0" u="none" strike="noStrike" cap="non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Quattrocento Sans"/>
              <a:buNone/>
              <a:defRPr sz="900" b="0" i="0" u="none" strike="noStrike" cap="non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Quattrocento Sans"/>
              <a:buNone/>
              <a:defRPr sz="900" b="0" i="0" u="none" strike="noStrike" cap="non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Quattrocento Sans"/>
              <a:buNone/>
              <a:defRPr sz="900" b="0" i="0" u="none" strike="noStrike" cap="non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Quattrocento Sans"/>
              <a:buNone/>
              <a:defRPr sz="900" b="0" i="0" u="none" strike="noStrike" cap="non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9" name="Google Shape;89;g2bae170fb06_0_438"/>
          <p:cNvSpPr txBox="1">
            <a:spLocks noGrp="1"/>
          </p:cNvSpPr>
          <p:nvPr>
            <p:ph type="body" idx="2"/>
          </p:nvPr>
        </p:nvSpPr>
        <p:spPr>
          <a:xfrm>
            <a:off x="386954" y="886512"/>
            <a:ext cx="83700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 i="0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252A2D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252A2D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252A2D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252A2D"/>
              </a:buClr>
              <a:buSzPts val="1400"/>
              <a:buAutoNum type="arabicPeriod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bae170fb06_0_612"/>
          <p:cNvSpPr txBox="1">
            <a:spLocks noGrp="1"/>
          </p:cNvSpPr>
          <p:nvPr>
            <p:ph type="sldNum" idx="12"/>
          </p:nvPr>
        </p:nvSpPr>
        <p:spPr>
          <a:xfrm>
            <a:off x="8709162" y="0"/>
            <a:ext cx="435000" cy="4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bae170fb06_0_614"/>
          <p:cNvSpPr txBox="1">
            <a:spLocks noGrp="1"/>
          </p:cNvSpPr>
          <p:nvPr>
            <p:ph type="title"/>
          </p:nvPr>
        </p:nvSpPr>
        <p:spPr>
          <a:xfrm>
            <a:off x="514350" y="485775"/>
            <a:ext cx="8115300" cy="4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C5D2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g2bae170fb06_0_614"/>
          <p:cNvSpPr txBox="1">
            <a:spLocks noGrp="1"/>
          </p:cNvSpPr>
          <p:nvPr>
            <p:ph type="body" idx="1"/>
          </p:nvPr>
        </p:nvSpPr>
        <p:spPr>
          <a:xfrm>
            <a:off x="514350" y="999308"/>
            <a:ext cx="8115300" cy="36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302F81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262626"/>
              </a:buClr>
              <a:buSzPts val="1400"/>
              <a:buAutoNum type="arabicPeriod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g2bae170fb06_0_614"/>
          <p:cNvSpPr txBox="1">
            <a:spLocks noGrp="1"/>
          </p:cNvSpPr>
          <p:nvPr>
            <p:ph type="sldNum" idx="12"/>
          </p:nvPr>
        </p:nvSpPr>
        <p:spPr>
          <a:xfrm>
            <a:off x="8709162" y="0"/>
            <a:ext cx="435000" cy="4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bae170fb06_0_618"/>
          <p:cNvSpPr txBox="1">
            <a:spLocks noGrp="1"/>
          </p:cNvSpPr>
          <p:nvPr>
            <p:ph type="ctrTitle"/>
          </p:nvPr>
        </p:nvSpPr>
        <p:spPr>
          <a:xfrm>
            <a:off x="1143000" y="1860415"/>
            <a:ext cx="6858000" cy="8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C5D2F"/>
              </a:buClr>
              <a:buSzPts val="3600"/>
              <a:buFont typeface="Libre Franklin Medium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g2bae170fb06_0_618"/>
          <p:cNvSpPr txBox="1">
            <a:spLocks noGrp="1"/>
          </p:cNvSpPr>
          <p:nvPr>
            <p:ph type="subTitle" idx="1"/>
          </p:nvPr>
        </p:nvSpPr>
        <p:spPr>
          <a:xfrm>
            <a:off x="1143000" y="3070976"/>
            <a:ext cx="6858000" cy="2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302F81"/>
              </a:buClr>
              <a:buSzPts val="1100"/>
              <a:buNone/>
              <a:defRPr sz="1100" cap="none"/>
            </a:lvl1pPr>
            <a:lvl2pPr lvl="1" algn="ctr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500"/>
              <a:buNone/>
              <a:defRPr sz="1500"/>
            </a:lvl2pPr>
            <a:lvl3pPr lvl="2" algn="ctr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/>
            </a:lvl3pPr>
            <a:lvl4pPr lvl="3" algn="ctr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4pPr>
            <a:lvl5pPr lvl="4" algn="ctr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4" name="Google Shape;104;g2bae170fb06_0_618"/>
          <p:cNvSpPr txBox="1">
            <a:spLocks noGrp="1"/>
          </p:cNvSpPr>
          <p:nvPr>
            <p:ph type="sldNum" idx="12"/>
          </p:nvPr>
        </p:nvSpPr>
        <p:spPr>
          <a:xfrm>
            <a:off x="8709162" y="0"/>
            <a:ext cx="435000" cy="4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bae170fb06_0_622"/>
          <p:cNvSpPr txBox="1">
            <a:spLocks noGrp="1"/>
          </p:cNvSpPr>
          <p:nvPr>
            <p:ph type="title"/>
          </p:nvPr>
        </p:nvSpPr>
        <p:spPr>
          <a:xfrm>
            <a:off x="514350" y="485775"/>
            <a:ext cx="8115300" cy="4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C5D2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g2bae170fb06_0_622"/>
          <p:cNvSpPr txBox="1">
            <a:spLocks noGrp="1"/>
          </p:cNvSpPr>
          <p:nvPr>
            <p:ph type="sldNum" idx="12"/>
          </p:nvPr>
        </p:nvSpPr>
        <p:spPr>
          <a:xfrm>
            <a:off x="8709162" y="0"/>
            <a:ext cx="435000" cy="4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9"/>
          <p:cNvSpPr/>
          <p:nvPr/>
        </p:nvSpPr>
        <p:spPr>
          <a:xfrm>
            <a:off x="-180975" y="411163"/>
            <a:ext cx="9505950" cy="4248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6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" name="Google Shape;20;p9"/>
          <p:cNvSpPr/>
          <p:nvPr/>
        </p:nvSpPr>
        <p:spPr>
          <a:xfrm flipH="1">
            <a:off x="6948263" y="4803775"/>
            <a:ext cx="2087786" cy="431800"/>
          </a:xfrm>
          <a:prstGeom prst="parallelogram">
            <a:avLst>
              <a:gd name="adj" fmla="val 2502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6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1" name="Google Shape;21;p9" descr="A blue and red logo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78039" y="4794505"/>
            <a:ext cx="661216" cy="36576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9"/>
          <p:cNvSpPr txBox="1"/>
          <p:nvPr/>
        </p:nvSpPr>
        <p:spPr>
          <a:xfrm>
            <a:off x="8604250" y="4895850"/>
            <a:ext cx="157163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800" tIns="20400" rIns="40800" bIns="204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‹#›</a:t>
            </a:fld>
            <a:endParaRPr sz="11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3" name="Google Shape;23;p9"/>
          <p:cNvSpPr txBox="1">
            <a:spLocks noGrp="1"/>
          </p:cNvSpPr>
          <p:nvPr>
            <p:ph type="body" idx="1"/>
          </p:nvPr>
        </p:nvSpPr>
        <p:spPr>
          <a:xfrm>
            <a:off x="3779912" y="1563638"/>
            <a:ext cx="5112568" cy="2808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650" tIns="22650" rIns="22650" bIns="22650" anchor="t" anchorCtr="0">
            <a:noAutofit/>
          </a:bodyPr>
          <a:lstStyle>
            <a:lvl1pPr marL="457200" lvl="0" indent="-2286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00214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9"/>
          <p:cNvSpPr txBox="1">
            <a:spLocks noGrp="1"/>
          </p:cNvSpPr>
          <p:nvPr>
            <p:ph type="title"/>
          </p:nvPr>
        </p:nvSpPr>
        <p:spPr>
          <a:xfrm>
            <a:off x="3779912" y="699542"/>
            <a:ext cx="5112568" cy="791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650" tIns="22650" rIns="22650" bIns="2265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00214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9"/>
          <p:cNvSpPr>
            <a:spLocks noGrp="1"/>
          </p:cNvSpPr>
          <p:nvPr>
            <p:ph type="pic" idx="2"/>
          </p:nvPr>
        </p:nvSpPr>
        <p:spPr>
          <a:xfrm>
            <a:off x="503932" y="699541"/>
            <a:ext cx="2987948" cy="367238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bae170fb06_0_626"/>
          <p:cNvSpPr txBox="1">
            <a:spLocks noGrp="1"/>
          </p:cNvSpPr>
          <p:nvPr>
            <p:ph type="title"/>
          </p:nvPr>
        </p:nvSpPr>
        <p:spPr>
          <a:xfrm>
            <a:off x="514350" y="485775"/>
            <a:ext cx="8115300" cy="4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C5D2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g2bae170fb06_0_626"/>
          <p:cNvSpPr txBox="1">
            <a:spLocks noGrp="1"/>
          </p:cNvSpPr>
          <p:nvPr>
            <p:ph type="sldNum" idx="12"/>
          </p:nvPr>
        </p:nvSpPr>
        <p:spPr>
          <a:xfrm>
            <a:off x="8709162" y="0"/>
            <a:ext cx="435000" cy="4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bae170fb06_0_629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C5D2F"/>
              </a:buClr>
              <a:buSzPts val="4500"/>
              <a:buFont typeface="Libre Franklin Medium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g2bae170fb06_0_629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g2bae170fb06_0_629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g2bae170fb06_0_629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Google Shape;117;g2bae170fb06_0_629"/>
          <p:cNvSpPr txBox="1">
            <a:spLocks noGrp="1"/>
          </p:cNvSpPr>
          <p:nvPr>
            <p:ph type="sldNum" idx="12"/>
          </p:nvPr>
        </p:nvSpPr>
        <p:spPr>
          <a:xfrm>
            <a:off x="8709162" y="0"/>
            <a:ext cx="435000" cy="4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+Content+Pic or Infographic 1">
  <p:cSld name="Title+Content+Pic or Infographic 1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bae170fb06_0_635"/>
          <p:cNvSpPr txBox="1">
            <a:spLocks noGrp="1"/>
          </p:cNvSpPr>
          <p:nvPr>
            <p:ph type="sldNum" idx="12"/>
          </p:nvPr>
        </p:nvSpPr>
        <p:spPr>
          <a:xfrm>
            <a:off x="8709162" y="0"/>
            <a:ext cx="435000" cy="4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0" name="Google Shape;120;g2bae170fb06_0_635"/>
          <p:cNvSpPr txBox="1">
            <a:spLocks noGrp="1"/>
          </p:cNvSpPr>
          <p:nvPr>
            <p:ph type="title"/>
          </p:nvPr>
        </p:nvSpPr>
        <p:spPr>
          <a:xfrm>
            <a:off x="525592" y="976672"/>
            <a:ext cx="8115300" cy="3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C5D2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g2bae170fb06_0_635"/>
          <p:cNvSpPr txBox="1">
            <a:spLocks noGrp="1"/>
          </p:cNvSpPr>
          <p:nvPr>
            <p:ph type="body" idx="1"/>
          </p:nvPr>
        </p:nvSpPr>
        <p:spPr>
          <a:xfrm>
            <a:off x="525592" y="1652456"/>
            <a:ext cx="8115300" cy="29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302F81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262626"/>
              </a:buClr>
              <a:buSzPts val="1400"/>
              <a:buAutoNum type="arabicPeriod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bae170fb06_0_639"/>
          <p:cNvSpPr txBox="1">
            <a:spLocks noGrp="1"/>
          </p:cNvSpPr>
          <p:nvPr>
            <p:ph type="title"/>
          </p:nvPr>
        </p:nvSpPr>
        <p:spPr>
          <a:xfrm>
            <a:off x="293914" y="275320"/>
            <a:ext cx="8556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C5D2F"/>
              </a:buClr>
              <a:buSzPts val="1400"/>
              <a:buFont typeface="Libre Franklin Medium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g2bae170fb06_0_639"/>
          <p:cNvSpPr txBox="1">
            <a:spLocks noGrp="1"/>
          </p:cNvSpPr>
          <p:nvPr>
            <p:ph type="ftr" idx="11"/>
          </p:nvPr>
        </p:nvSpPr>
        <p:spPr>
          <a:xfrm>
            <a:off x="285750" y="4800601"/>
            <a:ext cx="30942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Google Shape;125;g2bae170fb06_0_639"/>
          <p:cNvSpPr txBox="1">
            <a:spLocks noGrp="1"/>
          </p:cNvSpPr>
          <p:nvPr>
            <p:ph type="sldNum" idx="12"/>
          </p:nvPr>
        </p:nvSpPr>
        <p:spPr>
          <a:xfrm>
            <a:off x="8709162" y="0"/>
            <a:ext cx="435000" cy="4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bae170fb06_0_643"/>
          <p:cNvSpPr txBox="1">
            <a:spLocks noGrp="1"/>
          </p:cNvSpPr>
          <p:nvPr>
            <p:ph type="title"/>
          </p:nvPr>
        </p:nvSpPr>
        <p:spPr>
          <a:xfrm>
            <a:off x="342900" y="342900"/>
            <a:ext cx="84582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C5D2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g2bae170fb06_0_643"/>
          <p:cNvSpPr txBox="1">
            <a:spLocks noGrp="1"/>
          </p:cNvSpPr>
          <p:nvPr>
            <p:ph type="body" idx="1"/>
          </p:nvPr>
        </p:nvSpPr>
        <p:spPr>
          <a:xfrm>
            <a:off x="514350" y="999308"/>
            <a:ext cx="8115300" cy="36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302F81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262626"/>
              </a:buClr>
              <a:buSzPts val="1400"/>
              <a:buAutoNum type="arabicPeriod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g2bae170fb06_0_643"/>
          <p:cNvSpPr txBox="1">
            <a:spLocks noGrp="1"/>
          </p:cNvSpPr>
          <p:nvPr>
            <p:ph type="sldNum" idx="12"/>
          </p:nvPr>
        </p:nvSpPr>
        <p:spPr>
          <a:xfrm>
            <a:off x="8709162" y="0"/>
            <a:ext cx="435000" cy="4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0" name="Google Shape;130;g2bae170fb06_0_643"/>
          <p:cNvSpPr txBox="1">
            <a:spLocks noGrp="1"/>
          </p:cNvSpPr>
          <p:nvPr>
            <p:ph type="body" idx="2"/>
          </p:nvPr>
        </p:nvSpPr>
        <p:spPr>
          <a:xfrm>
            <a:off x="342900" y="792400"/>
            <a:ext cx="84582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 sz="1500" b="0">
                <a:solidFill>
                  <a:schemeClr val="accent2"/>
                </a:solidFill>
              </a:defRPr>
            </a:lvl1pPr>
            <a:lvl2pPr marL="914400" lvl="1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/>
            </a:lvl2pPr>
            <a:lvl3pPr marL="1371600" lvl="2" indent="-3175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262626"/>
              </a:buClr>
              <a:buSzPts val="1400"/>
              <a:buAutoNum type="arabicPeriod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g2bae170fb06_0_643"/>
          <p:cNvSpPr txBox="1">
            <a:spLocks noGrp="1"/>
          </p:cNvSpPr>
          <p:nvPr>
            <p:ph type="body" idx="3"/>
          </p:nvPr>
        </p:nvSpPr>
        <p:spPr>
          <a:xfrm>
            <a:off x="342900" y="4032331"/>
            <a:ext cx="84582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02F81"/>
              </a:buClr>
              <a:buSzPts val="800"/>
              <a:buNone/>
              <a:defRPr sz="800"/>
            </a:lvl1pPr>
            <a:lvl2pPr marL="914400" lvl="1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262626"/>
              </a:buClr>
              <a:buSzPts val="800"/>
              <a:buNone/>
              <a:defRPr sz="800"/>
            </a:lvl2pPr>
            <a:lvl3pPr marL="1371600" lvl="2" indent="-2794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262626"/>
              </a:buClr>
              <a:buSzPts val="800"/>
              <a:buChar char="•"/>
              <a:defRPr sz="800"/>
            </a:lvl3pPr>
            <a:lvl4pPr marL="1828800" lvl="3" indent="-2794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262626"/>
              </a:buClr>
              <a:buSzPts val="800"/>
              <a:buChar char="•"/>
              <a:defRPr sz="800"/>
            </a:lvl4pPr>
            <a:lvl5pPr marL="2286000" lvl="4" indent="-2794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262626"/>
              </a:buClr>
              <a:buSzPts val="800"/>
              <a:buAutoNum type="arabicPeriod"/>
              <a:defRPr sz="8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axter_Template">
  <p:cSld name="1_Baxter_Template">
    <p:bg>
      <p:bgPr>
        <a:solidFill>
          <a:schemeClr val="lt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bae170fb06_0_649"/>
          <p:cNvSpPr/>
          <p:nvPr/>
        </p:nvSpPr>
        <p:spPr>
          <a:xfrm flipH="1">
            <a:off x="8515500" y="4514850"/>
            <a:ext cx="628500" cy="6288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g2bae170fb06_0_649"/>
          <p:cNvSpPr/>
          <p:nvPr/>
        </p:nvSpPr>
        <p:spPr>
          <a:xfrm flipH="1">
            <a:off x="8515500" y="4514850"/>
            <a:ext cx="628500" cy="628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g2bae170fb06_0_649"/>
          <p:cNvSpPr txBox="1">
            <a:spLocks noGrp="1"/>
          </p:cNvSpPr>
          <p:nvPr>
            <p:ph type="sldNum" idx="12"/>
          </p:nvPr>
        </p:nvSpPr>
        <p:spPr>
          <a:xfrm>
            <a:off x="8686800" y="4767263"/>
            <a:ext cx="362100" cy="2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 sz="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 rtl="0">
              <a:spcBef>
                <a:spcPts val="0"/>
              </a:spcBef>
              <a:buNone/>
              <a:defRPr sz="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 rtl="0">
              <a:spcBef>
                <a:spcPts val="0"/>
              </a:spcBef>
              <a:buNone/>
              <a:defRPr sz="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 rtl="0">
              <a:spcBef>
                <a:spcPts val="0"/>
              </a:spcBef>
              <a:buNone/>
              <a:defRPr sz="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 rtl="0">
              <a:spcBef>
                <a:spcPts val="0"/>
              </a:spcBef>
              <a:buNone/>
              <a:defRPr sz="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 rtl="0">
              <a:spcBef>
                <a:spcPts val="0"/>
              </a:spcBef>
              <a:buNone/>
              <a:defRPr sz="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 rtl="0">
              <a:spcBef>
                <a:spcPts val="0"/>
              </a:spcBef>
              <a:buNone/>
              <a:defRPr sz="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 rtl="0">
              <a:spcBef>
                <a:spcPts val="0"/>
              </a:spcBef>
              <a:buNone/>
              <a:defRPr sz="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 rtl="0">
              <a:spcBef>
                <a:spcPts val="0"/>
              </a:spcBef>
              <a:buNone/>
              <a:defRPr sz="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6" name="Google Shape;136;g2bae170fb06_0_6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3578" y="4738312"/>
            <a:ext cx="690082" cy="292248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2bae170fb06_0_649"/>
          <p:cNvSpPr txBox="1">
            <a:spLocks noGrp="1"/>
          </p:cNvSpPr>
          <p:nvPr>
            <p:ph type="title"/>
          </p:nvPr>
        </p:nvSpPr>
        <p:spPr>
          <a:xfrm>
            <a:off x="514350" y="485775"/>
            <a:ext cx="8115300" cy="4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C5D2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bae170fb06_0_655"/>
          <p:cNvSpPr txBox="1">
            <a:spLocks noGrp="1"/>
          </p:cNvSpPr>
          <p:nvPr>
            <p:ph type="title"/>
          </p:nvPr>
        </p:nvSpPr>
        <p:spPr>
          <a:xfrm>
            <a:off x="381000" y="534600"/>
            <a:ext cx="83784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ibre Franklin Medium"/>
              <a:buNone/>
              <a:defRPr cap="none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g2bae170fb06_0_655"/>
          <p:cNvSpPr txBox="1">
            <a:spLocks noGrp="1"/>
          </p:cNvSpPr>
          <p:nvPr>
            <p:ph type="body" idx="1"/>
          </p:nvPr>
        </p:nvSpPr>
        <p:spPr>
          <a:xfrm>
            <a:off x="381000" y="1146572"/>
            <a:ext cx="8378400" cy="36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02F81"/>
              </a:buClr>
              <a:buSzPts val="1400"/>
              <a:buNone/>
              <a:defRPr sz="1400"/>
            </a:lvl1pPr>
            <a:lvl2pPr marL="914400" lvl="1" indent="-228600" algn="l" rtl="0">
              <a:lnSpc>
                <a:spcPct val="14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/>
            </a:lvl2pPr>
            <a:lvl3pPr marL="1371600" lvl="2" indent="-292100" algn="l" rtl="0">
              <a:lnSpc>
                <a:spcPct val="14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■"/>
              <a:defRPr sz="1400"/>
            </a:lvl3pPr>
            <a:lvl4pPr marL="1828800" lvl="3" indent="-292100" algn="l" rtl="0">
              <a:lnSpc>
                <a:spcPct val="14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■"/>
              <a:defRPr sz="1400"/>
            </a:lvl4pPr>
            <a:lvl5pPr marL="2286000" lvl="4" indent="-285750" algn="l" rtl="0">
              <a:lnSpc>
                <a:spcPct val="14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Char char="■"/>
              <a:defRPr sz="1200"/>
            </a:lvl5pPr>
            <a:lvl6pPr marL="2743200" lvl="5" indent="-273050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Noto Sans Symbols"/>
              <a:buChar char="■"/>
              <a:defRPr sz="900"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g2bae170fb06_0_655" descr="Rectangle 4"/>
          <p:cNvSpPr txBox="1">
            <a:spLocks noGrp="1"/>
          </p:cNvSpPr>
          <p:nvPr>
            <p:ph type="dt" idx="10"/>
          </p:nvPr>
        </p:nvSpPr>
        <p:spPr>
          <a:xfrm>
            <a:off x="7252757" y="4851900"/>
            <a:ext cx="1080000" cy="1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Google Shape;142;g2bae170fb06_0_655" descr="Rectangle 6"/>
          <p:cNvSpPr txBox="1">
            <a:spLocks noGrp="1"/>
          </p:cNvSpPr>
          <p:nvPr>
            <p:ph type="sldNum" idx="12"/>
          </p:nvPr>
        </p:nvSpPr>
        <p:spPr>
          <a:xfrm>
            <a:off x="8493133" y="4851899"/>
            <a:ext cx="266700" cy="1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6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None/>
              <a:defRPr sz="6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None/>
              <a:defRPr sz="6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None/>
              <a:defRPr sz="6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None/>
              <a:defRPr sz="6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None/>
              <a:defRPr sz="6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None/>
              <a:defRPr sz="6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None/>
              <a:defRPr sz="6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None/>
              <a:defRPr sz="6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3" name="Google Shape;143;g2bae170fb06_0_655"/>
          <p:cNvSpPr txBox="1">
            <a:spLocks noGrp="1"/>
          </p:cNvSpPr>
          <p:nvPr>
            <p:ph type="ftr" idx="11"/>
          </p:nvPr>
        </p:nvSpPr>
        <p:spPr>
          <a:xfrm>
            <a:off x="2907792" y="4851899"/>
            <a:ext cx="3326400" cy="1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orient="horz" pos="61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0"/>
          <p:cNvSpPr/>
          <p:nvPr/>
        </p:nvSpPr>
        <p:spPr>
          <a:xfrm>
            <a:off x="-433388" y="2112963"/>
            <a:ext cx="12587288" cy="862012"/>
          </a:xfrm>
          <a:prstGeom prst="rect">
            <a:avLst/>
          </a:prstGeom>
          <a:solidFill>
            <a:srgbClr val="00559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28" name="Google Shape;28;p10"/>
          <p:cNvGrpSpPr/>
          <p:nvPr/>
        </p:nvGrpSpPr>
        <p:grpSpPr>
          <a:xfrm>
            <a:off x="971550" y="-2370138"/>
            <a:ext cx="10225088" cy="9972676"/>
            <a:chOff x="0" y="0"/>
            <a:chExt cx="16752" cy="16752"/>
          </a:xfrm>
        </p:grpSpPr>
        <p:sp>
          <p:nvSpPr>
            <p:cNvPr id="29" name="Google Shape;29;p10"/>
            <p:cNvSpPr/>
            <p:nvPr/>
          </p:nvSpPr>
          <p:spPr>
            <a:xfrm>
              <a:off x="5020" y="4988"/>
              <a:ext cx="6776" cy="6776"/>
            </a:xfrm>
            <a:prstGeom prst="ellipse">
              <a:avLst/>
            </a:prstGeom>
            <a:solidFill>
              <a:srgbClr val="00559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0" name="Google Shape;30;p10"/>
            <p:cNvSpPr/>
            <p:nvPr/>
          </p:nvSpPr>
          <p:spPr>
            <a:xfrm>
              <a:off x="4284" y="4300"/>
              <a:ext cx="8152" cy="8152"/>
            </a:xfrm>
            <a:prstGeom prst="ellipse">
              <a:avLst/>
            </a:prstGeom>
            <a:noFill/>
            <a:ln w="76200" cap="flat" cmpd="sng">
              <a:solidFill>
                <a:srgbClr val="005596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1" name="Google Shape;31;p10"/>
            <p:cNvSpPr/>
            <p:nvPr/>
          </p:nvSpPr>
          <p:spPr>
            <a:xfrm>
              <a:off x="2312" y="2312"/>
              <a:ext cx="12112" cy="12112"/>
            </a:xfrm>
            <a:prstGeom prst="ellipse">
              <a:avLst/>
            </a:prstGeom>
            <a:noFill/>
            <a:ln w="76200" cap="flat" cmpd="sng">
              <a:solidFill>
                <a:srgbClr val="005596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2" name="Google Shape;32;p10"/>
            <p:cNvSpPr/>
            <p:nvPr/>
          </p:nvSpPr>
          <p:spPr>
            <a:xfrm>
              <a:off x="0" y="0"/>
              <a:ext cx="16752" cy="16752"/>
            </a:xfrm>
            <a:prstGeom prst="ellipse">
              <a:avLst/>
            </a:prstGeom>
            <a:noFill/>
            <a:ln w="76200" cap="flat" cmpd="sng">
              <a:solidFill>
                <a:srgbClr val="1F9ADE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33" name="Google Shape;33;p10"/>
          <p:cNvSpPr txBox="1">
            <a:spLocks noGrp="1"/>
          </p:cNvSpPr>
          <p:nvPr>
            <p:ph type="body" idx="1"/>
          </p:nvPr>
        </p:nvSpPr>
        <p:spPr>
          <a:xfrm>
            <a:off x="4284663" y="1707654"/>
            <a:ext cx="3600450" cy="144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650" tIns="22650" rIns="22650" bIns="22650" anchor="t" anchorCtr="0">
            <a:noAutofit/>
          </a:bodyPr>
          <a:lstStyle>
            <a:lvl1pPr marL="457200" lvl="0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5pPr>
            <a:lvl6pPr marL="2743200" lvl="5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1"/>
          <p:cNvSpPr/>
          <p:nvPr/>
        </p:nvSpPr>
        <p:spPr>
          <a:xfrm flipH="1">
            <a:off x="-828675" y="268288"/>
            <a:ext cx="5616575" cy="863600"/>
          </a:xfrm>
          <a:prstGeom prst="parallelogram">
            <a:avLst>
              <a:gd name="adj" fmla="val 2502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6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6" name="Google Shape;36;p11"/>
          <p:cNvSpPr/>
          <p:nvPr/>
        </p:nvSpPr>
        <p:spPr>
          <a:xfrm flipH="1">
            <a:off x="6948263" y="4803775"/>
            <a:ext cx="2087786" cy="431800"/>
          </a:xfrm>
          <a:prstGeom prst="parallelogram">
            <a:avLst>
              <a:gd name="adj" fmla="val 2502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6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7" name="Google Shape;37;p11"/>
          <p:cNvSpPr>
            <a:spLocks noGrp="1"/>
          </p:cNvSpPr>
          <p:nvPr>
            <p:ph type="pic" idx="2"/>
          </p:nvPr>
        </p:nvSpPr>
        <p:spPr>
          <a:xfrm>
            <a:off x="4860032" y="339501"/>
            <a:ext cx="4212084" cy="4320481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1"/>
          <p:cNvSpPr txBox="1">
            <a:spLocks noGrp="1"/>
          </p:cNvSpPr>
          <p:nvPr>
            <p:ph type="title"/>
          </p:nvPr>
        </p:nvSpPr>
        <p:spPr>
          <a:xfrm>
            <a:off x="395536" y="329381"/>
            <a:ext cx="4248472" cy="116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650" tIns="22650" rIns="22650" bIns="2265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rgbClr val="00214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body" idx="1"/>
          </p:nvPr>
        </p:nvSpPr>
        <p:spPr>
          <a:xfrm>
            <a:off x="395536" y="1851025"/>
            <a:ext cx="4247902" cy="2808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650" tIns="22650" rIns="22650" bIns="22650" anchor="t" anchorCtr="0">
            <a:noAutofit/>
          </a:bodyPr>
          <a:lstStyle>
            <a:lvl1pPr marL="457200" lvl="0" indent="-2286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1"/>
          <p:cNvSpPr txBox="1">
            <a:spLocks noGrp="1"/>
          </p:cNvSpPr>
          <p:nvPr>
            <p:ph type="sldNum" idx="12"/>
          </p:nvPr>
        </p:nvSpPr>
        <p:spPr>
          <a:xfrm>
            <a:off x="8604250" y="4895850"/>
            <a:ext cx="157163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800" tIns="20400" rIns="40800" bIns="20400" anchor="t" anchorCtr="0">
            <a:noAutofit/>
          </a:bodyPr>
          <a:lstStyle>
            <a:lvl1pPr marL="0" lvl="0" indent="0" algn="ct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ct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ct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ct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ct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ct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ct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ct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ct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1" name="Google Shape;41;p11" descr="A blue and red logo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78039" y="4794505"/>
            <a:ext cx="661216" cy="365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2"/>
          <p:cNvSpPr/>
          <p:nvPr/>
        </p:nvSpPr>
        <p:spPr>
          <a:xfrm>
            <a:off x="3271838" y="-92075"/>
            <a:ext cx="6153150" cy="540067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246" y="23"/>
                </a:moveTo>
                <a:lnTo>
                  <a:pt x="21530" y="0"/>
                </a:lnTo>
                <a:lnTo>
                  <a:pt x="21600" y="21600"/>
                </a:lnTo>
                <a:lnTo>
                  <a:pt x="0" y="21547"/>
                </a:lnTo>
                <a:lnTo>
                  <a:pt x="9246" y="2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4" name="Google Shape;44;p12"/>
          <p:cNvSpPr/>
          <p:nvPr/>
        </p:nvSpPr>
        <p:spPr>
          <a:xfrm flipH="1">
            <a:off x="6227763" y="4803775"/>
            <a:ext cx="2808287" cy="431800"/>
          </a:xfrm>
          <a:prstGeom prst="parallelogram">
            <a:avLst>
              <a:gd name="adj" fmla="val 2502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6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5" name="Google Shape;45;p12"/>
          <p:cNvSpPr txBox="1"/>
          <p:nvPr/>
        </p:nvSpPr>
        <p:spPr>
          <a:xfrm>
            <a:off x="8604250" y="4895850"/>
            <a:ext cx="157163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800" tIns="20400" rIns="40800" bIns="204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‹#›</a:t>
            </a:fld>
            <a:endParaRPr sz="11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6" name="Google Shape;46;p12"/>
          <p:cNvSpPr>
            <a:spLocks noGrp="1"/>
          </p:cNvSpPr>
          <p:nvPr>
            <p:ph type="pic" idx="2"/>
          </p:nvPr>
        </p:nvSpPr>
        <p:spPr>
          <a:xfrm>
            <a:off x="4860032" y="339501"/>
            <a:ext cx="4212084" cy="4320481"/>
          </a:xfrm>
          <a:prstGeom prst="rect">
            <a:avLst/>
          </a:prstGeom>
          <a:noFill/>
          <a:ln>
            <a:noFill/>
          </a:ln>
        </p:spPr>
      </p:sp>
      <p:sp>
        <p:nvSpPr>
          <p:cNvPr id="47" name="Google Shape;47;p12"/>
          <p:cNvSpPr txBox="1">
            <a:spLocks noGrp="1"/>
          </p:cNvSpPr>
          <p:nvPr>
            <p:ph type="title"/>
          </p:nvPr>
        </p:nvSpPr>
        <p:spPr>
          <a:xfrm>
            <a:off x="395536" y="329381"/>
            <a:ext cx="4248472" cy="116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650" tIns="22650" rIns="22650" bIns="2265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body" idx="1"/>
          </p:nvPr>
        </p:nvSpPr>
        <p:spPr>
          <a:xfrm>
            <a:off x="395536" y="1851025"/>
            <a:ext cx="3096344" cy="2808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650" tIns="22650" rIns="22650" bIns="22650" anchor="t" anchorCtr="0">
            <a:noAutofit/>
          </a:bodyPr>
          <a:lstStyle>
            <a:lvl1pPr marL="457200" lvl="0" indent="-2286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9" name="Google Shape;49;p12" descr="A blue and red logo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78039" y="4794505"/>
            <a:ext cx="661216" cy="365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-180975" y="411163"/>
            <a:ext cx="9505950" cy="4248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6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2" name="Google Shape;52;p13"/>
          <p:cNvSpPr/>
          <p:nvPr/>
        </p:nvSpPr>
        <p:spPr>
          <a:xfrm flipH="1">
            <a:off x="6948263" y="4803775"/>
            <a:ext cx="2087786" cy="431800"/>
          </a:xfrm>
          <a:prstGeom prst="parallelogram">
            <a:avLst>
              <a:gd name="adj" fmla="val 2502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6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3" name="Google Shape;53;p13" descr="A blue and red logo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78039" y="4794505"/>
            <a:ext cx="661216" cy="36576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3"/>
          <p:cNvSpPr txBox="1"/>
          <p:nvPr/>
        </p:nvSpPr>
        <p:spPr>
          <a:xfrm>
            <a:off x="8604250" y="4895850"/>
            <a:ext cx="157163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800" tIns="20400" rIns="40800" bIns="204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‹#›</a:t>
            </a:fld>
            <a:endParaRPr sz="11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755576" y="1563638"/>
            <a:ext cx="8136904" cy="2808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650" tIns="22650" rIns="22650" bIns="22650" anchor="t" anchorCtr="0">
            <a:noAutofit/>
          </a:bodyPr>
          <a:lstStyle>
            <a:lvl1pPr marL="457200" lvl="0" indent="-2286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00214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757102" y="699542"/>
            <a:ext cx="8496944" cy="791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650" tIns="22650" rIns="22650" bIns="2265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00214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/>
          <p:nvPr/>
        </p:nvSpPr>
        <p:spPr>
          <a:xfrm flipH="1">
            <a:off x="6948263" y="4803775"/>
            <a:ext cx="2087786" cy="431800"/>
          </a:xfrm>
          <a:prstGeom prst="parallelogram">
            <a:avLst>
              <a:gd name="adj" fmla="val 2502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6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9" name="Google Shape;59;p14" descr="A blue and red logo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78039" y="4794505"/>
            <a:ext cx="661216" cy="36576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/>
          <p:nvPr/>
        </p:nvSpPr>
        <p:spPr>
          <a:xfrm>
            <a:off x="8604250" y="4895850"/>
            <a:ext cx="157163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800" tIns="20400" rIns="40800" bIns="204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‹#›</a:t>
            </a:fld>
            <a:endParaRPr sz="11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1" name="Google Shape;61;p14"/>
          <p:cNvSpPr>
            <a:spLocks noGrp="1"/>
          </p:cNvSpPr>
          <p:nvPr>
            <p:ph type="pic" idx="2"/>
          </p:nvPr>
        </p:nvSpPr>
        <p:spPr>
          <a:xfrm>
            <a:off x="4860032" y="339501"/>
            <a:ext cx="4212084" cy="4320481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95536" y="329381"/>
            <a:ext cx="4248472" cy="116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650" tIns="22650" rIns="22650" bIns="2265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95536" y="1851025"/>
            <a:ext cx="4247902" cy="2808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650" tIns="22650" rIns="22650" bIns="22650" anchor="t" anchorCtr="0">
            <a:noAutofit/>
          </a:bodyPr>
          <a:lstStyle>
            <a:lvl1pPr marL="457200" lvl="0" indent="-2286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/>
          <p:nvPr/>
        </p:nvSpPr>
        <p:spPr>
          <a:xfrm flipH="1">
            <a:off x="6948263" y="4803775"/>
            <a:ext cx="2087786" cy="431800"/>
          </a:xfrm>
          <a:prstGeom prst="parallelogram">
            <a:avLst>
              <a:gd name="adj" fmla="val 2502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6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66" name="Google Shape;66;p15" descr="A blue and red logo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78039" y="4794505"/>
            <a:ext cx="661216" cy="36576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8604250" y="4895850"/>
            <a:ext cx="157163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800" tIns="20400" rIns="40800" bIns="20400" anchor="t" anchorCtr="0">
            <a:noAutofit/>
          </a:bodyPr>
          <a:lstStyle>
            <a:lvl1pPr marL="0" lvl="0" indent="0" algn="ct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ct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ct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ct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ct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ct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ct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ct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ct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bae170fb06_0_425"/>
          <p:cNvSpPr txBox="1">
            <a:spLocks noGrp="1"/>
          </p:cNvSpPr>
          <p:nvPr>
            <p:ph type="title"/>
          </p:nvPr>
        </p:nvSpPr>
        <p:spPr>
          <a:xfrm>
            <a:off x="514350" y="493940"/>
            <a:ext cx="8115300" cy="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52A2D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g2bae170fb06_0_425"/>
          <p:cNvSpPr txBox="1">
            <a:spLocks noGrp="1"/>
          </p:cNvSpPr>
          <p:nvPr>
            <p:ph type="sldNum" idx="12"/>
          </p:nvPr>
        </p:nvSpPr>
        <p:spPr>
          <a:xfrm>
            <a:off x="8629650" y="4698066"/>
            <a:ext cx="514500" cy="4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>
            <a:spLocks noGrp="1"/>
          </p:cNvSpPr>
          <p:nvPr>
            <p:ph type="title"/>
          </p:nvPr>
        </p:nvSpPr>
        <p:spPr>
          <a:xfrm>
            <a:off x="652463" y="862013"/>
            <a:ext cx="7839075" cy="1738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650" tIns="22650" rIns="22650" bIns="22650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7" name="Google Shape;7;p7"/>
          <p:cNvSpPr txBox="1">
            <a:spLocks noGrp="1"/>
          </p:cNvSpPr>
          <p:nvPr>
            <p:ph type="body" idx="1"/>
          </p:nvPr>
        </p:nvSpPr>
        <p:spPr>
          <a:xfrm>
            <a:off x="652463" y="2647950"/>
            <a:ext cx="7839075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650" tIns="22650" rIns="22650" bIns="22650" anchor="t" anchorCtr="0">
            <a:noAutofit/>
          </a:bodyPr>
          <a:lstStyle>
            <a:lvl1pPr marL="457200" marR="0" lvl="0" indent="-22860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22860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22860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22860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22860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2860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2860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2860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8" name="Google Shape;8;p7"/>
          <p:cNvSpPr txBox="1">
            <a:spLocks noGrp="1"/>
          </p:cNvSpPr>
          <p:nvPr>
            <p:ph type="sldNum" idx="12"/>
          </p:nvPr>
        </p:nvSpPr>
        <p:spPr>
          <a:xfrm>
            <a:off x="4489450" y="4910138"/>
            <a:ext cx="157163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800" tIns="20400" rIns="40800" bIns="20400" anchor="t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" name="Google Shape;9;p7" descr="blue-bg-lines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36513" y="-20638"/>
            <a:ext cx="9297988" cy="525938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bae170fb06_0_421"/>
          <p:cNvSpPr txBox="1">
            <a:spLocks noGrp="1"/>
          </p:cNvSpPr>
          <p:nvPr>
            <p:ph type="title"/>
          </p:nvPr>
        </p:nvSpPr>
        <p:spPr>
          <a:xfrm>
            <a:off x="514350" y="493940"/>
            <a:ext cx="8115300" cy="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52A2D"/>
              </a:buClr>
              <a:buSzPts val="2100"/>
              <a:buFont typeface="Libre Franklin Black"/>
              <a:buNone/>
              <a:defRPr sz="2100" b="1" i="0" u="none" strike="noStrike" cap="none">
                <a:solidFill>
                  <a:srgbClr val="252A2D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0" name="Google Shape;70;g2bae170fb06_0_421"/>
          <p:cNvSpPr txBox="1">
            <a:spLocks noGrp="1"/>
          </p:cNvSpPr>
          <p:nvPr>
            <p:ph type="body" idx="1"/>
          </p:nvPr>
        </p:nvSpPr>
        <p:spPr>
          <a:xfrm>
            <a:off x="522515" y="1124393"/>
            <a:ext cx="8107200" cy="3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52A2D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252A2D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252A2D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252A2D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29845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252A2D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252A2D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298450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252A2D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252A2D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298450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252A2D"/>
              </a:buClr>
              <a:buSzPts val="1100"/>
              <a:buFont typeface="Calibri"/>
              <a:buAutoNum type="arabicPeriod"/>
              <a:defRPr sz="1100" b="0" i="0" u="none" strike="noStrike" cap="none">
                <a:solidFill>
                  <a:srgbClr val="252A2D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g2bae170fb06_0_421"/>
          <p:cNvSpPr txBox="1">
            <a:spLocks noGrp="1"/>
          </p:cNvSpPr>
          <p:nvPr>
            <p:ph type="sldNum" idx="12"/>
          </p:nvPr>
        </p:nvSpPr>
        <p:spPr>
          <a:xfrm>
            <a:off x="8629650" y="4698066"/>
            <a:ext cx="514500" cy="4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600" b="0" i="0" u="none" strike="noStrike" cap="none">
                <a:solidFill>
                  <a:srgbClr val="8A8C8B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ctr" rtl="0">
              <a:spcBef>
                <a:spcPts val="0"/>
              </a:spcBef>
              <a:buNone/>
              <a:defRPr sz="600" b="0" i="0" u="none" strike="noStrike" cap="none">
                <a:solidFill>
                  <a:srgbClr val="8A8C8B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ctr" rtl="0">
              <a:spcBef>
                <a:spcPts val="0"/>
              </a:spcBef>
              <a:buNone/>
              <a:defRPr sz="600" b="0" i="0" u="none" strike="noStrike" cap="none">
                <a:solidFill>
                  <a:srgbClr val="8A8C8B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ctr" rtl="0">
              <a:spcBef>
                <a:spcPts val="0"/>
              </a:spcBef>
              <a:buNone/>
              <a:defRPr sz="600" b="0" i="0" u="none" strike="noStrike" cap="none">
                <a:solidFill>
                  <a:srgbClr val="8A8C8B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ctr" rtl="0">
              <a:spcBef>
                <a:spcPts val="0"/>
              </a:spcBef>
              <a:buNone/>
              <a:defRPr sz="600" b="0" i="0" u="none" strike="noStrike" cap="none">
                <a:solidFill>
                  <a:srgbClr val="8A8C8B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ctr" rtl="0">
              <a:spcBef>
                <a:spcPts val="0"/>
              </a:spcBef>
              <a:buNone/>
              <a:defRPr sz="600" b="0" i="0" u="none" strike="noStrike" cap="none">
                <a:solidFill>
                  <a:srgbClr val="8A8C8B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ctr" rtl="0">
              <a:spcBef>
                <a:spcPts val="0"/>
              </a:spcBef>
              <a:buNone/>
              <a:defRPr sz="600" b="0" i="0" u="none" strike="noStrike" cap="none">
                <a:solidFill>
                  <a:srgbClr val="8A8C8B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ctr" rtl="0">
              <a:spcBef>
                <a:spcPts val="0"/>
              </a:spcBef>
              <a:buNone/>
              <a:defRPr sz="600" b="0" i="0" u="none" strike="noStrike" cap="none">
                <a:solidFill>
                  <a:srgbClr val="8A8C8B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ctr" rtl="0">
              <a:spcBef>
                <a:spcPts val="0"/>
              </a:spcBef>
              <a:buNone/>
              <a:defRPr sz="600" b="0" i="0" u="none" strike="noStrike" cap="none">
                <a:solidFill>
                  <a:srgbClr val="8A8C8B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5436">
          <p15:clr>
            <a:srgbClr val="F26B43"/>
          </p15:clr>
        </p15:guide>
        <p15:guide id="2" pos="324">
          <p15:clr>
            <a:srgbClr val="F26B43"/>
          </p15:clr>
        </p15:guide>
        <p15:guide id="3" orient="horz" pos="306">
          <p15:clr>
            <a:srgbClr val="F26B43"/>
          </p15:clr>
        </p15:guide>
        <p15:guide id="4" orient="horz" pos="295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bae170fb06_0_608"/>
          <p:cNvSpPr txBox="1">
            <a:spLocks noGrp="1"/>
          </p:cNvSpPr>
          <p:nvPr>
            <p:ph type="title"/>
          </p:nvPr>
        </p:nvSpPr>
        <p:spPr>
          <a:xfrm>
            <a:off x="514350" y="485775"/>
            <a:ext cx="8115300" cy="4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C5D2F"/>
              </a:buClr>
              <a:buSzPts val="2700"/>
              <a:buFont typeface="Libre Franklin Medium"/>
              <a:buNone/>
              <a:defRPr sz="2700" b="0" i="0" u="none" strike="noStrike" cap="none">
                <a:solidFill>
                  <a:srgbClr val="EC5D2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3" name="Google Shape;93;g2bae170fb06_0_608"/>
          <p:cNvSpPr txBox="1">
            <a:spLocks noGrp="1"/>
          </p:cNvSpPr>
          <p:nvPr>
            <p:ph type="body" idx="1"/>
          </p:nvPr>
        </p:nvSpPr>
        <p:spPr>
          <a:xfrm>
            <a:off x="514350" y="999308"/>
            <a:ext cx="8115300" cy="36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302F8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02F8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262626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262626"/>
              </a:buClr>
              <a:buSzPts val="1100"/>
              <a:buFont typeface="Calibri"/>
              <a:buAutoNum type="arabicPeriod"/>
              <a:defRPr sz="11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g2bae170fb06_0_608"/>
          <p:cNvSpPr txBox="1">
            <a:spLocks noGrp="1"/>
          </p:cNvSpPr>
          <p:nvPr>
            <p:ph type="sldNum" idx="12"/>
          </p:nvPr>
        </p:nvSpPr>
        <p:spPr>
          <a:xfrm>
            <a:off x="8709162" y="0"/>
            <a:ext cx="435000" cy="4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5436">
          <p15:clr>
            <a:srgbClr val="F26B43"/>
          </p15:clr>
        </p15:guide>
        <p15:guide id="2" pos="324">
          <p15:clr>
            <a:srgbClr val="F26B43"/>
          </p15:clr>
        </p15:guide>
        <p15:guide id="3" orient="horz" pos="306">
          <p15:clr>
            <a:srgbClr val="F26B43"/>
          </p15:clr>
        </p15:guide>
        <p15:guide id="4" orient="horz" pos="293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jmeyerowitz@sakhealthcare.co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kgordon@monticelloam.com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mmurray@underwoodmurray.co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jeremy.stroiman@evanssenior.com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"/>
          <p:cNvSpPr txBox="1">
            <a:spLocks noGrp="1"/>
          </p:cNvSpPr>
          <p:nvPr>
            <p:ph type="ctrTitle"/>
          </p:nvPr>
        </p:nvSpPr>
        <p:spPr>
          <a:xfrm>
            <a:off x="482400" y="327725"/>
            <a:ext cx="8179200" cy="21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650" tIns="22650" rIns="22650" bIns="2265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Senior Care Receiverships</a:t>
            </a:r>
            <a:endParaRPr sz="4800"/>
          </a:p>
        </p:txBody>
      </p:sp>
      <p:sp>
        <p:nvSpPr>
          <p:cNvPr id="150" name="Google Shape;150;p1"/>
          <p:cNvSpPr txBox="1">
            <a:spLocks noGrp="1"/>
          </p:cNvSpPr>
          <p:nvPr>
            <p:ph type="subTitle" idx="1"/>
          </p:nvPr>
        </p:nvSpPr>
        <p:spPr>
          <a:xfrm>
            <a:off x="482402" y="2532475"/>
            <a:ext cx="82974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</a:pPr>
            <a:r>
              <a:rPr lang="en-US" sz="1800"/>
              <a:t>CRA Webinar // February 27, 2024</a:t>
            </a:r>
            <a:endParaRPr sz="1800"/>
          </a:p>
        </p:txBody>
      </p:sp>
      <p:sp>
        <p:nvSpPr>
          <p:cNvPr id="151" name="Google Shape;151;p1"/>
          <p:cNvSpPr txBox="1">
            <a:spLocks noGrp="1"/>
          </p:cNvSpPr>
          <p:nvPr>
            <p:ph type="sldNum" idx="4294967295"/>
          </p:nvPr>
        </p:nvSpPr>
        <p:spPr>
          <a:xfrm>
            <a:off x="0" y="4910138"/>
            <a:ext cx="1572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1</a:t>
            </a:fld>
            <a:endParaRPr sz="11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bae170fb06_0_33"/>
          <p:cNvSpPr txBox="1">
            <a:spLocks noGrp="1"/>
          </p:cNvSpPr>
          <p:nvPr>
            <p:ph type="sldNum" idx="12"/>
          </p:nvPr>
        </p:nvSpPr>
        <p:spPr>
          <a:xfrm>
            <a:off x="8604250" y="4895850"/>
            <a:ext cx="2625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800" tIns="20400" rIns="40800" bIns="204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236" name="Google Shape;236;g2bae170fb06_0_33"/>
          <p:cNvSpPr txBox="1"/>
          <p:nvPr/>
        </p:nvSpPr>
        <p:spPr>
          <a:xfrm>
            <a:off x="527575" y="405575"/>
            <a:ext cx="8347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82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INDUSTRY AS A WHOLE: </a:t>
            </a:r>
            <a:r>
              <a:rPr lang="en-US" sz="2600" b="0" i="0" u="none" strike="noStrike" cap="none">
                <a:solidFill>
                  <a:srgbClr val="F4BA7E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Positive Occupancy Trends</a:t>
            </a:r>
            <a:endParaRPr sz="800"/>
          </a:p>
        </p:txBody>
      </p:sp>
      <p:sp>
        <p:nvSpPr>
          <p:cNvPr id="237" name="Google Shape;237;g2bae170fb06_0_33"/>
          <p:cNvSpPr txBox="1"/>
          <p:nvPr/>
        </p:nvSpPr>
        <p:spPr>
          <a:xfrm>
            <a:off x="1374037" y="903284"/>
            <a:ext cx="6654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Both sectors expected to fully recover to pre-pandemic levels driven by the inevitable increase in demand from an aging us population.</a:t>
            </a:r>
            <a:endParaRPr sz="1000"/>
          </a:p>
        </p:txBody>
      </p:sp>
      <p:pic>
        <p:nvPicPr>
          <p:cNvPr id="238" name="Google Shape;238;g2bae170fb06_0_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9925" y="1512812"/>
            <a:ext cx="8396700" cy="329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bae170fb06_0_497"/>
          <p:cNvSpPr txBox="1">
            <a:spLocks noGrp="1"/>
          </p:cNvSpPr>
          <p:nvPr>
            <p:ph type="sldNum" idx="4294967295"/>
          </p:nvPr>
        </p:nvSpPr>
        <p:spPr>
          <a:xfrm>
            <a:off x="0" y="4910150"/>
            <a:ext cx="2943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800" tIns="20400" rIns="40800" bIns="204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11</a:t>
            </a:fld>
            <a:endParaRPr sz="11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44" name="Google Shape;244;g2bae170fb06_0_497"/>
          <p:cNvSpPr txBox="1"/>
          <p:nvPr/>
        </p:nvSpPr>
        <p:spPr>
          <a:xfrm>
            <a:off x="1078882" y="597162"/>
            <a:ext cx="6356400" cy="9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83A7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INDUSTRY AS A WHOLE: </a:t>
            </a:r>
            <a:r>
              <a:rPr lang="en-US" sz="3000" b="0" i="0" u="none" strike="noStrike" cap="none">
                <a:solidFill>
                  <a:srgbClr val="839CB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Monthly Transaction Volume by Type </a:t>
            </a:r>
            <a:endParaRPr sz="1100"/>
          </a:p>
        </p:txBody>
      </p:sp>
      <p:pic>
        <p:nvPicPr>
          <p:cNvPr id="245" name="Google Shape;245;g2bae170fb06_0_497" descr="A graph with a line and a lin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b="2334"/>
          <a:stretch/>
        </p:blipFill>
        <p:spPr>
          <a:xfrm>
            <a:off x="459339" y="1591761"/>
            <a:ext cx="8225321" cy="2818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bae170fb06_0_444"/>
          <p:cNvSpPr txBox="1">
            <a:spLocks noGrp="1"/>
          </p:cNvSpPr>
          <p:nvPr>
            <p:ph type="sldNum" idx="12"/>
          </p:nvPr>
        </p:nvSpPr>
        <p:spPr>
          <a:xfrm>
            <a:off x="8604250" y="4895850"/>
            <a:ext cx="2394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800" tIns="20400" rIns="40800" bIns="204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251" name="Google Shape;251;g2bae170fb06_0_444"/>
          <p:cNvSpPr txBox="1">
            <a:spLocks noGrp="1"/>
          </p:cNvSpPr>
          <p:nvPr>
            <p:ph type="body" idx="4294967295"/>
          </p:nvPr>
        </p:nvSpPr>
        <p:spPr>
          <a:xfrm>
            <a:off x="755700" y="1732300"/>
            <a:ext cx="7632600" cy="12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Senior Care - Why a Receivership?</a:t>
            </a:r>
            <a:endParaRPr sz="45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bae170fb06_0_39"/>
          <p:cNvSpPr txBox="1">
            <a:spLocks noGrp="1"/>
          </p:cNvSpPr>
          <p:nvPr>
            <p:ph type="body" idx="1"/>
          </p:nvPr>
        </p:nvSpPr>
        <p:spPr>
          <a:xfrm>
            <a:off x="395536" y="1851025"/>
            <a:ext cx="4248000" cy="2808300"/>
          </a:xfrm>
          <a:prstGeom prst="rect">
            <a:avLst/>
          </a:prstGeom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US" sz="2000"/>
              <a:t>Deteriorating Cash Flow</a:t>
            </a:r>
            <a:endParaRPr sz="20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US" sz="2000"/>
              <a:t>Clinical Issues/Quality of Care</a:t>
            </a:r>
            <a:endParaRPr sz="20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US" sz="2000"/>
              <a:t>Need to Replace Operator</a:t>
            </a:r>
            <a:endParaRPr sz="20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US" sz="2000"/>
              <a:t>Possible Loss of License</a:t>
            </a:r>
            <a:endParaRPr sz="20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US" sz="2000"/>
              <a:t>Control Cash/Cash Leakage</a:t>
            </a:r>
            <a:endParaRPr sz="2000"/>
          </a:p>
        </p:txBody>
      </p:sp>
      <p:sp>
        <p:nvSpPr>
          <p:cNvPr id="257" name="Google Shape;257;g2bae170fb06_0_39"/>
          <p:cNvSpPr txBox="1">
            <a:spLocks noGrp="1"/>
          </p:cNvSpPr>
          <p:nvPr>
            <p:ph type="title"/>
          </p:nvPr>
        </p:nvSpPr>
        <p:spPr>
          <a:xfrm>
            <a:off x="395236" y="411381"/>
            <a:ext cx="4248600" cy="1162200"/>
          </a:xfrm>
          <a:prstGeom prst="rect">
            <a:avLst/>
          </a:prstGeom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Critical Issues</a:t>
            </a:r>
            <a:endParaRPr b="1"/>
          </a:p>
        </p:txBody>
      </p:sp>
      <p:pic>
        <p:nvPicPr>
          <p:cNvPr id="258" name="Google Shape;258;g2bae170fb06_0_3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7501" r="17508"/>
          <a:stretch/>
        </p:blipFill>
        <p:spPr>
          <a:xfrm>
            <a:off x="5262376" y="777113"/>
            <a:ext cx="3499075" cy="3589275"/>
          </a:xfrm>
          <a:prstGeom prst="rect">
            <a:avLst/>
          </a:prstGeom>
        </p:spPr>
      </p:pic>
      <p:sp>
        <p:nvSpPr>
          <p:cNvPr id="259" name="Google Shape;259;g2bae170fb06_0_39"/>
          <p:cNvSpPr txBox="1">
            <a:spLocks noGrp="1"/>
          </p:cNvSpPr>
          <p:nvPr>
            <p:ph type="sldNum" idx="12"/>
          </p:nvPr>
        </p:nvSpPr>
        <p:spPr>
          <a:xfrm>
            <a:off x="8604250" y="4895850"/>
            <a:ext cx="231600" cy="171600"/>
          </a:xfrm>
          <a:prstGeom prst="rect">
            <a:avLst/>
          </a:prstGeom>
        </p:spPr>
        <p:txBody>
          <a:bodyPr spcFirstLastPara="1" wrap="square" lIns="40800" tIns="20400" rIns="40800" bIns="204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bae170fb06_0_46"/>
          <p:cNvSpPr txBox="1">
            <a:spLocks noGrp="1"/>
          </p:cNvSpPr>
          <p:nvPr>
            <p:ph type="sldNum" idx="12"/>
          </p:nvPr>
        </p:nvSpPr>
        <p:spPr>
          <a:xfrm>
            <a:off x="8604250" y="4895850"/>
            <a:ext cx="2622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800" tIns="20400" rIns="40800" bIns="204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265" name="Google Shape;265;g2bae170fb06_0_46"/>
          <p:cNvSpPr txBox="1">
            <a:spLocks noGrp="1"/>
          </p:cNvSpPr>
          <p:nvPr>
            <p:ph type="body" idx="4294967295"/>
          </p:nvPr>
        </p:nvSpPr>
        <p:spPr>
          <a:xfrm>
            <a:off x="755700" y="1927800"/>
            <a:ext cx="7632600" cy="12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Legal Considerations</a:t>
            </a:r>
            <a:endParaRPr sz="45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bae170fb06_0_51"/>
          <p:cNvSpPr txBox="1">
            <a:spLocks noGrp="1"/>
          </p:cNvSpPr>
          <p:nvPr>
            <p:ph type="body" idx="1"/>
          </p:nvPr>
        </p:nvSpPr>
        <p:spPr>
          <a:xfrm>
            <a:off x="723461" y="1901475"/>
            <a:ext cx="4248000" cy="2808300"/>
          </a:xfrm>
          <a:prstGeom prst="rect">
            <a:avLst/>
          </a:prstGeom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US" sz="2000"/>
              <a:t>Consider your basis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</a:pPr>
            <a:r>
              <a:rPr lang="en-US" sz="2000"/>
              <a:t>Waste?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</a:pPr>
            <a:r>
              <a:rPr lang="en-US" sz="2000"/>
              <a:t>Cause?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</a:pPr>
            <a:r>
              <a:rPr lang="en-US" sz="2000"/>
              <a:t>Loan Docs?</a:t>
            </a:r>
            <a:endParaRPr sz="2000"/>
          </a:p>
        </p:txBody>
      </p:sp>
      <p:sp>
        <p:nvSpPr>
          <p:cNvPr id="271" name="Google Shape;271;g2bae170fb06_0_51"/>
          <p:cNvSpPr txBox="1">
            <a:spLocks noGrp="1"/>
          </p:cNvSpPr>
          <p:nvPr>
            <p:ph type="title"/>
          </p:nvPr>
        </p:nvSpPr>
        <p:spPr>
          <a:xfrm>
            <a:off x="515325" y="310475"/>
            <a:ext cx="2940600" cy="919200"/>
          </a:xfrm>
          <a:prstGeom prst="rect">
            <a:avLst/>
          </a:prstGeom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/>
              <a:t>Motion To Appoint</a:t>
            </a:r>
            <a:endParaRPr sz="2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/>
              <a:t>A Receiver</a:t>
            </a:r>
            <a:endParaRPr sz="2300" b="1"/>
          </a:p>
        </p:txBody>
      </p:sp>
      <p:sp>
        <p:nvSpPr>
          <p:cNvPr id="272" name="Google Shape;272;g2bae170fb06_0_51"/>
          <p:cNvSpPr txBox="1">
            <a:spLocks noGrp="1"/>
          </p:cNvSpPr>
          <p:nvPr>
            <p:ph type="sldNum" idx="12"/>
          </p:nvPr>
        </p:nvSpPr>
        <p:spPr>
          <a:xfrm>
            <a:off x="8604250" y="4895850"/>
            <a:ext cx="268500" cy="171600"/>
          </a:xfrm>
          <a:prstGeom prst="rect">
            <a:avLst/>
          </a:prstGeom>
        </p:spPr>
        <p:txBody>
          <a:bodyPr spcFirstLastPara="1" wrap="square" lIns="40800" tIns="20400" rIns="40800" bIns="204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pic>
        <p:nvPicPr>
          <p:cNvPr id="273" name="Google Shape;273;g2bae170fb06_0_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2125" y="854101"/>
            <a:ext cx="3452600" cy="3435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g2bae170fb06_0_7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5869" r="29626"/>
          <a:stretch/>
        </p:blipFill>
        <p:spPr>
          <a:xfrm>
            <a:off x="4860032" y="339501"/>
            <a:ext cx="4212000" cy="4320600"/>
          </a:xfrm>
          <a:prstGeom prst="rect">
            <a:avLst/>
          </a:prstGeom>
        </p:spPr>
      </p:pic>
      <p:sp>
        <p:nvSpPr>
          <p:cNvPr id="279" name="Google Shape;279;g2bae170fb06_0_73"/>
          <p:cNvSpPr txBox="1">
            <a:spLocks noGrp="1"/>
          </p:cNvSpPr>
          <p:nvPr>
            <p:ph type="title"/>
          </p:nvPr>
        </p:nvSpPr>
        <p:spPr>
          <a:xfrm>
            <a:off x="565800" y="890625"/>
            <a:ext cx="3501600" cy="805800"/>
          </a:xfrm>
          <a:prstGeom prst="rect">
            <a:avLst/>
          </a:prstGeom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u="sng"/>
              <a:t>Alternatives?</a:t>
            </a:r>
            <a:endParaRPr sz="3000" u="sng"/>
          </a:p>
        </p:txBody>
      </p:sp>
      <p:sp>
        <p:nvSpPr>
          <p:cNvPr id="280" name="Google Shape;280;g2bae170fb06_0_73"/>
          <p:cNvSpPr txBox="1">
            <a:spLocks noGrp="1"/>
          </p:cNvSpPr>
          <p:nvPr>
            <p:ph type="body" idx="1"/>
          </p:nvPr>
        </p:nvSpPr>
        <p:spPr>
          <a:xfrm>
            <a:off x="395536" y="1851025"/>
            <a:ext cx="4248000" cy="2808300"/>
          </a:xfrm>
          <a:prstGeom prst="rect">
            <a:avLst/>
          </a:prstGeom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Char char="●"/>
            </a:pPr>
            <a:r>
              <a:rPr lang="en-US" sz="2000"/>
              <a:t>Foreclosure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●"/>
            </a:pPr>
            <a:r>
              <a:rPr lang="en-US" sz="2000"/>
              <a:t>Bankruptcy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●"/>
            </a:pPr>
            <a:r>
              <a:rPr lang="en-US" sz="2000"/>
              <a:t>Workout</a:t>
            </a:r>
            <a:endParaRPr sz="2000"/>
          </a:p>
          <a:p>
            <a:pPr marL="228600" lvl="1" indent="-3556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○"/>
            </a:pPr>
            <a:r>
              <a:rPr lang="en-US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Cost Considerations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g2bae170fb06_0_8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8205" r="6804"/>
          <a:stretch/>
        </p:blipFill>
        <p:spPr>
          <a:xfrm>
            <a:off x="4860032" y="339501"/>
            <a:ext cx="4212000" cy="4320600"/>
          </a:xfrm>
          <a:prstGeom prst="rect">
            <a:avLst/>
          </a:prstGeom>
        </p:spPr>
      </p:pic>
      <p:sp>
        <p:nvSpPr>
          <p:cNvPr id="286" name="Google Shape;286;g2bae170fb06_0_81"/>
          <p:cNvSpPr txBox="1">
            <a:spLocks noGrp="1"/>
          </p:cNvSpPr>
          <p:nvPr>
            <p:ph type="title"/>
          </p:nvPr>
        </p:nvSpPr>
        <p:spPr>
          <a:xfrm>
            <a:off x="502750" y="859100"/>
            <a:ext cx="5355600" cy="805800"/>
          </a:xfrm>
          <a:prstGeom prst="rect">
            <a:avLst/>
          </a:prstGeom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u="sng"/>
              <a:t>Lender’s Perspective</a:t>
            </a:r>
            <a:endParaRPr sz="3000" u="sng"/>
          </a:p>
        </p:txBody>
      </p:sp>
      <p:sp>
        <p:nvSpPr>
          <p:cNvPr id="287" name="Google Shape;287;g2bae170fb06_0_81"/>
          <p:cNvSpPr txBox="1">
            <a:spLocks noGrp="1"/>
          </p:cNvSpPr>
          <p:nvPr>
            <p:ph type="body" idx="1"/>
          </p:nvPr>
        </p:nvSpPr>
        <p:spPr>
          <a:xfrm>
            <a:off x="395536" y="1851025"/>
            <a:ext cx="4248000" cy="2808300"/>
          </a:xfrm>
          <a:prstGeom prst="rect">
            <a:avLst/>
          </a:prstGeom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Char char="●"/>
            </a:pPr>
            <a:r>
              <a:rPr lang="en-US" sz="2000"/>
              <a:t>Independent Third Party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-US" sz="2000"/>
              <a:t>Control of Cash Flow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-US" sz="2000"/>
              <a:t>Transition to New Operator</a:t>
            </a:r>
            <a:endParaRPr sz="2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bae170fb06_0_101"/>
          <p:cNvSpPr txBox="1">
            <a:spLocks noGrp="1"/>
          </p:cNvSpPr>
          <p:nvPr>
            <p:ph type="body" idx="1"/>
          </p:nvPr>
        </p:nvSpPr>
        <p:spPr>
          <a:xfrm>
            <a:off x="893736" y="1699700"/>
            <a:ext cx="4248000" cy="2808300"/>
          </a:xfrm>
          <a:prstGeom prst="rect">
            <a:avLst/>
          </a:prstGeom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US" sz="2000"/>
              <a:t>Property?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-US" sz="2000"/>
              <a:t>Company?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-US" sz="2000"/>
              <a:t>Opco/Propco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-US" sz="2000"/>
              <a:t>License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-US" sz="2000"/>
              <a:t>Other?</a:t>
            </a:r>
            <a:endParaRPr sz="2000"/>
          </a:p>
        </p:txBody>
      </p:sp>
      <p:sp>
        <p:nvSpPr>
          <p:cNvPr id="293" name="Google Shape;293;g2bae170fb06_0_101"/>
          <p:cNvSpPr txBox="1">
            <a:spLocks noGrp="1"/>
          </p:cNvSpPr>
          <p:nvPr>
            <p:ph type="title"/>
          </p:nvPr>
        </p:nvSpPr>
        <p:spPr>
          <a:xfrm>
            <a:off x="490100" y="266350"/>
            <a:ext cx="2940600" cy="919200"/>
          </a:xfrm>
          <a:prstGeom prst="rect">
            <a:avLst/>
          </a:prstGeom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/>
              <a:t>What Is In The Receivership?</a:t>
            </a:r>
            <a:endParaRPr sz="2500" b="1"/>
          </a:p>
        </p:txBody>
      </p:sp>
      <p:sp>
        <p:nvSpPr>
          <p:cNvPr id="294" name="Google Shape;294;g2bae170fb06_0_101"/>
          <p:cNvSpPr txBox="1">
            <a:spLocks noGrp="1"/>
          </p:cNvSpPr>
          <p:nvPr>
            <p:ph type="sldNum" idx="12"/>
          </p:nvPr>
        </p:nvSpPr>
        <p:spPr>
          <a:xfrm>
            <a:off x="8604250" y="4895850"/>
            <a:ext cx="268500" cy="171600"/>
          </a:xfrm>
          <a:prstGeom prst="rect">
            <a:avLst/>
          </a:prstGeom>
        </p:spPr>
        <p:txBody>
          <a:bodyPr spcFirstLastPara="1" wrap="square" lIns="40800" tIns="20400" rIns="40800" bIns="204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pic>
        <p:nvPicPr>
          <p:cNvPr id="295" name="Google Shape;295;g2bae170fb06_0_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7898" y="1363175"/>
            <a:ext cx="4406475" cy="293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bae170fb06_0_109"/>
          <p:cNvSpPr txBox="1">
            <a:spLocks noGrp="1"/>
          </p:cNvSpPr>
          <p:nvPr>
            <p:ph type="body" idx="1"/>
          </p:nvPr>
        </p:nvSpPr>
        <p:spPr>
          <a:xfrm>
            <a:off x="640411" y="1508250"/>
            <a:ext cx="4248000" cy="2808300"/>
          </a:xfrm>
          <a:prstGeom prst="rect">
            <a:avLst/>
          </a:prstGeom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-US" sz="2000"/>
              <a:t>State Law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</a:pPr>
            <a:r>
              <a:rPr lang="en-US" sz="2000"/>
              <a:t>Insurance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</a:pPr>
            <a:r>
              <a:rPr lang="en-US" sz="2000"/>
              <a:t>Rental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</a:pPr>
            <a:r>
              <a:rPr lang="en-US" sz="2000"/>
              <a:t>Foreclosure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</a:pPr>
            <a:r>
              <a:rPr lang="en-US" sz="2000"/>
              <a:t>Real Property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</a:pPr>
            <a:r>
              <a:rPr lang="en-US" sz="2000"/>
              <a:t>Healthcare</a:t>
            </a:r>
            <a:endParaRPr sz="2000"/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-US" sz="2000"/>
              <a:t>Federal Law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-US" sz="2000"/>
              <a:t>HIPPA</a:t>
            </a:r>
            <a:endParaRPr sz="2000"/>
          </a:p>
        </p:txBody>
      </p:sp>
      <p:sp>
        <p:nvSpPr>
          <p:cNvPr id="301" name="Google Shape;301;g2bae170fb06_0_109"/>
          <p:cNvSpPr txBox="1">
            <a:spLocks noGrp="1"/>
          </p:cNvSpPr>
          <p:nvPr>
            <p:ph type="title"/>
          </p:nvPr>
        </p:nvSpPr>
        <p:spPr>
          <a:xfrm>
            <a:off x="338750" y="261100"/>
            <a:ext cx="3407100" cy="919200"/>
          </a:xfrm>
          <a:prstGeom prst="rect">
            <a:avLst/>
          </a:prstGeom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/>
              <a:t>Additional Healthcare Issues</a:t>
            </a:r>
            <a:endParaRPr sz="2500" b="1"/>
          </a:p>
        </p:txBody>
      </p:sp>
      <p:sp>
        <p:nvSpPr>
          <p:cNvPr id="302" name="Google Shape;302;g2bae170fb06_0_109"/>
          <p:cNvSpPr txBox="1">
            <a:spLocks noGrp="1"/>
          </p:cNvSpPr>
          <p:nvPr>
            <p:ph type="sldNum" idx="12"/>
          </p:nvPr>
        </p:nvSpPr>
        <p:spPr>
          <a:xfrm>
            <a:off x="8604250" y="4895850"/>
            <a:ext cx="268500" cy="171600"/>
          </a:xfrm>
          <a:prstGeom prst="rect">
            <a:avLst/>
          </a:prstGeom>
        </p:spPr>
        <p:txBody>
          <a:bodyPr spcFirstLastPara="1" wrap="square" lIns="40800" tIns="20400" rIns="40800" bIns="204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pic>
        <p:nvPicPr>
          <p:cNvPr id="303" name="Google Shape;303;g2bae170fb06_0_109"/>
          <p:cNvPicPr preferRelativeResize="0"/>
          <p:nvPr/>
        </p:nvPicPr>
        <p:blipFill rotWithShape="1">
          <a:blip r:embed="rId3">
            <a:alphaModFix/>
          </a:blip>
          <a:srcRect b="8858"/>
          <a:stretch/>
        </p:blipFill>
        <p:spPr>
          <a:xfrm>
            <a:off x="4970375" y="1565000"/>
            <a:ext cx="3940200" cy="257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"/>
          <p:cNvSpPr/>
          <p:nvPr/>
        </p:nvSpPr>
        <p:spPr>
          <a:xfrm>
            <a:off x="-180975" y="-38100"/>
            <a:ext cx="9577388" cy="5346700"/>
          </a:xfrm>
          <a:prstGeom prst="rect">
            <a:avLst/>
          </a:prstGeom>
          <a:solidFill>
            <a:srgbClr val="00214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7" name="Google Shape;157;p3"/>
          <p:cNvSpPr/>
          <p:nvPr/>
        </p:nvSpPr>
        <p:spPr>
          <a:xfrm>
            <a:off x="-433388" y="2112963"/>
            <a:ext cx="12587288" cy="862012"/>
          </a:xfrm>
          <a:prstGeom prst="rect">
            <a:avLst/>
          </a:prstGeom>
          <a:solidFill>
            <a:srgbClr val="00559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158" name="Google Shape;158;p3"/>
          <p:cNvGrpSpPr/>
          <p:nvPr/>
        </p:nvGrpSpPr>
        <p:grpSpPr>
          <a:xfrm>
            <a:off x="971550" y="-2370138"/>
            <a:ext cx="10225088" cy="9972676"/>
            <a:chOff x="0" y="0"/>
            <a:chExt cx="16752" cy="16752"/>
          </a:xfrm>
        </p:grpSpPr>
        <p:sp>
          <p:nvSpPr>
            <p:cNvPr id="159" name="Google Shape;159;p3"/>
            <p:cNvSpPr/>
            <p:nvPr/>
          </p:nvSpPr>
          <p:spPr>
            <a:xfrm>
              <a:off x="5020" y="4988"/>
              <a:ext cx="6776" cy="6776"/>
            </a:xfrm>
            <a:prstGeom prst="ellipse">
              <a:avLst/>
            </a:prstGeom>
            <a:solidFill>
              <a:srgbClr val="00559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4284" y="4300"/>
              <a:ext cx="8152" cy="8152"/>
            </a:xfrm>
            <a:prstGeom prst="ellipse">
              <a:avLst/>
            </a:prstGeom>
            <a:noFill/>
            <a:ln w="76200" cap="flat" cmpd="sng">
              <a:solidFill>
                <a:srgbClr val="005596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2312" y="2312"/>
              <a:ext cx="12112" cy="12112"/>
            </a:xfrm>
            <a:prstGeom prst="ellipse">
              <a:avLst/>
            </a:prstGeom>
            <a:noFill/>
            <a:ln w="76200" cap="flat" cmpd="sng">
              <a:solidFill>
                <a:srgbClr val="005596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0" y="0"/>
              <a:ext cx="16752" cy="16752"/>
            </a:xfrm>
            <a:prstGeom prst="ellipse">
              <a:avLst/>
            </a:prstGeom>
            <a:noFill/>
            <a:ln w="76200" cap="flat" cmpd="sng">
              <a:solidFill>
                <a:srgbClr val="1F9ADE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163" name="Google Shape;163;p3"/>
          <p:cNvSpPr txBox="1">
            <a:spLocks noGrp="1"/>
          </p:cNvSpPr>
          <p:nvPr>
            <p:ph type="body" idx="1"/>
          </p:nvPr>
        </p:nvSpPr>
        <p:spPr>
          <a:xfrm>
            <a:off x="4283938" y="2204301"/>
            <a:ext cx="36003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Introduction</a:t>
            </a:r>
            <a:endParaRPr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bae170fb06_0_119"/>
          <p:cNvSpPr txBox="1">
            <a:spLocks noGrp="1"/>
          </p:cNvSpPr>
          <p:nvPr>
            <p:ph type="body" idx="1"/>
          </p:nvPr>
        </p:nvSpPr>
        <p:spPr>
          <a:xfrm>
            <a:off x="1048603" y="1596550"/>
            <a:ext cx="3080400" cy="2808300"/>
          </a:xfrm>
          <a:prstGeom prst="rect">
            <a:avLst/>
          </a:prstGeom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-US" sz="2000"/>
              <a:t>Insurance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-US" sz="2000"/>
              <a:t>Bond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-US" sz="2000"/>
              <a:t>Counsel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-US" sz="2000"/>
              <a:t>License Issues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-US" sz="2000"/>
              <a:t>Liens and taxes</a:t>
            </a:r>
            <a:endParaRPr sz="2000"/>
          </a:p>
        </p:txBody>
      </p:sp>
      <p:sp>
        <p:nvSpPr>
          <p:cNvPr id="309" name="Google Shape;309;g2bae170fb06_0_119"/>
          <p:cNvSpPr txBox="1">
            <a:spLocks noGrp="1"/>
          </p:cNvSpPr>
          <p:nvPr>
            <p:ph type="title"/>
          </p:nvPr>
        </p:nvSpPr>
        <p:spPr>
          <a:xfrm>
            <a:off x="345050" y="412450"/>
            <a:ext cx="4069200" cy="919200"/>
          </a:xfrm>
          <a:prstGeom prst="rect">
            <a:avLst/>
          </a:prstGeom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/>
              <a:t>…Receivership Order</a:t>
            </a:r>
            <a:endParaRPr sz="2800" b="1"/>
          </a:p>
        </p:txBody>
      </p:sp>
      <p:sp>
        <p:nvSpPr>
          <p:cNvPr id="310" name="Google Shape;310;g2bae170fb06_0_119"/>
          <p:cNvSpPr txBox="1">
            <a:spLocks noGrp="1"/>
          </p:cNvSpPr>
          <p:nvPr>
            <p:ph type="sldNum" idx="12"/>
          </p:nvPr>
        </p:nvSpPr>
        <p:spPr>
          <a:xfrm>
            <a:off x="8604250" y="4895850"/>
            <a:ext cx="268500" cy="171600"/>
          </a:xfrm>
          <a:prstGeom prst="rect">
            <a:avLst/>
          </a:prstGeom>
        </p:spPr>
        <p:txBody>
          <a:bodyPr spcFirstLastPara="1" wrap="square" lIns="40800" tIns="20400" rIns="40800" bIns="204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311" name="Google Shape;311;g2bae170fb06_0_119"/>
          <p:cNvSpPr txBox="1">
            <a:spLocks noGrp="1"/>
          </p:cNvSpPr>
          <p:nvPr>
            <p:ph type="body" idx="1"/>
          </p:nvPr>
        </p:nvSpPr>
        <p:spPr>
          <a:xfrm>
            <a:off x="4909078" y="1596550"/>
            <a:ext cx="3186300" cy="2808300"/>
          </a:xfrm>
          <a:prstGeom prst="rect">
            <a:avLst/>
          </a:prstGeom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-US" sz="2000"/>
              <a:t>Licensing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-US" sz="2000"/>
              <a:t>Rights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-US" sz="2000"/>
              <a:t>Indemnification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-US" sz="2000"/>
              <a:t>Notices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-US" sz="2000"/>
              <a:t>Court Approval</a:t>
            </a:r>
            <a:endParaRPr sz="20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bae170fb06_0_134"/>
          <p:cNvSpPr txBox="1">
            <a:spLocks noGrp="1"/>
          </p:cNvSpPr>
          <p:nvPr>
            <p:ph type="title"/>
          </p:nvPr>
        </p:nvSpPr>
        <p:spPr>
          <a:xfrm>
            <a:off x="662750" y="659475"/>
            <a:ext cx="76785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/>
              <a:t>Reporting To The Court and Creditors</a:t>
            </a:r>
            <a:endParaRPr sz="3000" b="1"/>
          </a:p>
        </p:txBody>
      </p:sp>
      <p:sp>
        <p:nvSpPr>
          <p:cNvPr id="317" name="Google Shape;317;g2bae170fb06_0_134"/>
          <p:cNvSpPr txBox="1">
            <a:spLocks noGrp="1"/>
          </p:cNvSpPr>
          <p:nvPr>
            <p:ph type="sldNum" idx="4294967295"/>
          </p:nvPr>
        </p:nvSpPr>
        <p:spPr>
          <a:xfrm>
            <a:off x="0" y="4910150"/>
            <a:ext cx="2649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800" tIns="20400" rIns="40800" bIns="204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21</a:t>
            </a:fld>
            <a:endParaRPr sz="11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18" name="Google Shape;318;g2bae170fb06_0_134"/>
          <p:cNvSpPr txBox="1">
            <a:spLocks noGrp="1"/>
          </p:cNvSpPr>
          <p:nvPr>
            <p:ph type="body" idx="1"/>
          </p:nvPr>
        </p:nvSpPr>
        <p:spPr>
          <a:xfrm>
            <a:off x="4964753" y="1686250"/>
            <a:ext cx="3080400" cy="2808300"/>
          </a:xfrm>
          <a:prstGeom prst="rect">
            <a:avLst/>
          </a:prstGeom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2000"/>
              <a:buChar char="●"/>
            </a:pPr>
            <a:r>
              <a:rPr lang="en-US" sz="2000"/>
              <a:t>Receivership Report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2000"/>
              <a:buChar char="●"/>
            </a:pPr>
            <a:r>
              <a:rPr lang="en-US" sz="2000"/>
              <a:t>Fee Approval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2000"/>
              <a:buChar char="●"/>
            </a:pPr>
            <a:r>
              <a:rPr lang="en-US" sz="2000"/>
              <a:t>Termination</a:t>
            </a:r>
            <a:endParaRPr sz="2000"/>
          </a:p>
          <a:p>
            <a:pPr marL="914400" lvl="1" indent="-355600" algn="ctr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2000"/>
              <a:buChar char="○"/>
            </a:pPr>
            <a:r>
              <a:rPr lang="en-US" sz="2000">
                <a:solidFill>
                  <a:srgbClr val="002144"/>
                </a:solidFill>
              </a:rPr>
              <a:t>Look at State Law</a:t>
            </a:r>
            <a:endParaRPr sz="2000">
              <a:solidFill>
                <a:srgbClr val="002144"/>
              </a:solidFill>
            </a:endParaRPr>
          </a:p>
        </p:txBody>
      </p:sp>
      <p:pic>
        <p:nvPicPr>
          <p:cNvPr id="319" name="Google Shape;319;g2bae170fb06_0_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500" y="1534900"/>
            <a:ext cx="3682225" cy="245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bae170fb06_0_150"/>
          <p:cNvSpPr txBox="1">
            <a:spLocks noGrp="1"/>
          </p:cNvSpPr>
          <p:nvPr>
            <p:ph type="sldNum" idx="12"/>
          </p:nvPr>
        </p:nvSpPr>
        <p:spPr>
          <a:xfrm>
            <a:off x="8604250" y="4895850"/>
            <a:ext cx="2622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800" tIns="20400" rIns="40800" bIns="204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sp>
        <p:nvSpPr>
          <p:cNvPr id="325" name="Google Shape;325;g2bae170fb06_0_150"/>
          <p:cNvSpPr txBox="1">
            <a:spLocks noGrp="1"/>
          </p:cNvSpPr>
          <p:nvPr>
            <p:ph type="body" idx="4294967295"/>
          </p:nvPr>
        </p:nvSpPr>
        <p:spPr>
          <a:xfrm>
            <a:off x="755700" y="1593575"/>
            <a:ext cx="7632600" cy="12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Operational Issues In Senior Living</a:t>
            </a:r>
            <a:endParaRPr sz="45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bae170fb06_0_62"/>
          <p:cNvSpPr txBox="1">
            <a:spLocks noGrp="1"/>
          </p:cNvSpPr>
          <p:nvPr>
            <p:ph type="body" idx="1"/>
          </p:nvPr>
        </p:nvSpPr>
        <p:spPr>
          <a:xfrm>
            <a:off x="5192403" y="1652425"/>
            <a:ext cx="3049800" cy="2808300"/>
          </a:xfrm>
          <a:prstGeom prst="rect">
            <a:avLst/>
          </a:prstGeom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US" sz="2000"/>
              <a:t>Triage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-US" sz="2000"/>
              <a:t>Immediate Considerations</a:t>
            </a:r>
            <a:endParaRPr sz="2000"/>
          </a:p>
        </p:txBody>
      </p:sp>
      <p:sp>
        <p:nvSpPr>
          <p:cNvPr id="331" name="Google Shape;331;g2bae170fb06_0_62"/>
          <p:cNvSpPr txBox="1">
            <a:spLocks noGrp="1"/>
          </p:cNvSpPr>
          <p:nvPr>
            <p:ph type="title"/>
          </p:nvPr>
        </p:nvSpPr>
        <p:spPr>
          <a:xfrm>
            <a:off x="420750" y="266325"/>
            <a:ext cx="3949500" cy="919200"/>
          </a:xfrm>
          <a:prstGeom prst="rect">
            <a:avLst/>
          </a:prstGeom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/>
              <a:t>Operational Issues in Senior Housing</a:t>
            </a:r>
            <a:endParaRPr sz="2600" b="1"/>
          </a:p>
        </p:txBody>
      </p:sp>
      <p:sp>
        <p:nvSpPr>
          <p:cNvPr id="332" name="Google Shape;332;g2bae170fb06_0_62"/>
          <p:cNvSpPr txBox="1">
            <a:spLocks noGrp="1"/>
          </p:cNvSpPr>
          <p:nvPr>
            <p:ph type="sldNum" idx="12"/>
          </p:nvPr>
        </p:nvSpPr>
        <p:spPr>
          <a:xfrm>
            <a:off x="8604250" y="4895850"/>
            <a:ext cx="224400" cy="171600"/>
          </a:xfrm>
          <a:prstGeom prst="rect">
            <a:avLst/>
          </a:prstGeom>
        </p:spPr>
        <p:txBody>
          <a:bodyPr spcFirstLastPara="1" wrap="square" lIns="40800" tIns="20400" rIns="40800" bIns="204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pic>
        <p:nvPicPr>
          <p:cNvPr id="333" name="Google Shape;333;g2bae170fb06_0_62"/>
          <p:cNvPicPr preferRelativeResize="0"/>
          <p:nvPr/>
        </p:nvPicPr>
        <p:blipFill rotWithShape="1">
          <a:blip r:embed="rId3">
            <a:alphaModFix/>
          </a:blip>
          <a:srcRect l="17060"/>
          <a:stretch/>
        </p:blipFill>
        <p:spPr>
          <a:xfrm>
            <a:off x="483850" y="1583900"/>
            <a:ext cx="4288026" cy="265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bae170fb06_0_156"/>
          <p:cNvSpPr txBox="1">
            <a:spLocks noGrp="1"/>
          </p:cNvSpPr>
          <p:nvPr>
            <p:ph type="body" idx="1"/>
          </p:nvPr>
        </p:nvSpPr>
        <p:spPr>
          <a:xfrm>
            <a:off x="424750" y="1533650"/>
            <a:ext cx="4462500" cy="2808300"/>
          </a:xfrm>
          <a:prstGeom prst="rect">
            <a:avLst/>
          </a:prstGeom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-US" sz="2000"/>
              <a:t>Health &amp; Safety of Residents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-US" sz="2000"/>
              <a:t>Labor/Staffing Needs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-US" sz="2000"/>
              <a:t>Major Contracts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-US" sz="2000"/>
              <a:t>Financials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-US" sz="2000"/>
              <a:t>Clinical Care and Clinical Records</a:t>
            </a:r>
            <a:endParaRPr sz="2000"/>
          </a:p>
        </p:txBody>
      </p:sp>
      <p:sp>
        <p:nvSpPr>
          <p:cNvPr id="339" name="Google Shape;339;g2bae170fb06_0_156"/>
          <p:cNvSpPr txBox="1">
            <a:spLocks noGrp="1"/>
          </p:cNvSpPr>
          <p:nvPr>
            <p:ph type="title"/>
          </p:nvPr>
        </p:nvSpPr>
        <p:spPr>
          <a:xfrm>
            <a:off x="420750" y="266325"/>
            <a:ext cx="3949500" cy="919200"/>
          </a:xfrm>
          <a:prstGeom prst="rect">
            <a:avLst/>
          </a:prstGeom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/>
              <a:t>Operational Issues in Senior Housing</a:t>
            </a:r>
            <a:endParaRPr sz="2600" b="1"/>
          </a:p>
        </p:txBody>
      </p:sp>
      <p:sp>
        <p:nvSpPr>
          <p:cNvPr id="340" name="Google Shape;340;g2bae170fb06_0_156"/>
          <p:cNvSpPr txBox="1">
            <a:spLocks noGrp="1"/>
          </p:cNvSpPr>
          <p:nvPr>
            <p:ph type="sldNum" idx="12"/>
          </p:nvPr>
        </p:nvSpPr>
        <p:spPr>
          <a:xfrm>
            <a:off x="8604250" y="4895850"/>
            <a:ext cx="237000" cy="171600"/>
          </a:xfrm>
          <a:prstGeom prst="rect">
            <a:avLst/>
          </a:prstGeom>
        </p:spPr>
        <p:txBody>
          <a:bodyPr spcFirstLastPara="1" wrap="square" lIns="40800" tIns="20400" rIns="40800" bIns="204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sp>
        <p:nvSpPr>
          <p:cNvPr id="341" name="Google Shape;341;g2bae170fb06_0_156"/>
          <p:cNvSpPr txBox="1">
            <a:spLocks noGrp="1"/>
          </p:cNvSpPr>
          <p:nvPr>
            <p:ph type="body" idx="1"/>
          </p:nvPr>
        </p:nvSpPr>
        <p:spPr>
          <a:xfrm>
            <a:off x="4976750" y="1476875"/>
            <a:ext cx="3742500" cy="2808300"/>
          </a:xfrm>
          <a:prstGeom prst="rect">
            <a:avLst/>
          </a:prstGeom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-US" sz="2000"/>
              <a:t>Regulatory Issues/Fines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-US" sz="2000"/>
              <a:t>Facility &amp; CapEx Needs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-US" sz="2000"/>
              <a:t>Census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-US" sz="2000"/>
              <a:t>Insurance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-US" sz="2000"/>
              <a:t>Communication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-US" sz="2000"/>
              <a:t>Litigation</a:t>
            </a:r>
            <a:endParaRPr sz="20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bae170fb06_0_171"/>
          <p:cNvSpPr txBox="1">
            <a:spLocks noGrp="1"/>
          </p:cNvSpPr>
          <p:nvPr>
            <p:ph type="title"/>
          </p:nvPr>
        </p:nvSpPr>
        <p:spPr>
          <a:xfrm>
            <a:off x="662750" y="659475"/>
            <a:ext cx="76785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/>
              <a:t>Operational Issues In Senior Housing</a:t>
            </a:r>
            <a:endParaRPr sz="3000" b="1"/>
          </a:p>
        </p:txBody>
      </p:sp>
      <p:sp>
        <p:nvSpPr>
          <p:cNvPr id="347" name="Google Shape;347;g2bae170fb06_0_171"/>
          <p:cNvSpPr txBox="1">
            <a:spLocks noGrp="1"/>
          </p:cNvSpPr>
          <p:nvPr>
            <p:ph type="sldNum" idx="4294967295"/>
          </p:nvPr>
        </p:nvSpPr>
        <p:spPr>
          <a:xfrm>
            <a:off x="0" y="4910150"/>
            <a:ext cx="2271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800" tIns="20400" rIns="40800" bIns="204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25</a:t>
            </a:fld>
            <a:endParaRPr sz="11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48" name="Google Shape;348;g2bae170fb06_0_171"/>
          <p:cNvSpPr txBox="1">
            <a:spLocks noGrp="1"/>
          </p:cNvSpPr>
          <p:nvPr>
            <p:ph type="body" idx="1"/>
          </p:nvPr>
        </p:nvSpPr>
        <p:spPr>
          <a:xfrm>
            <a:off x="5456325" y="2348425"/>
            <a:ext cx="2130000" cy="1044300"/>
          </a:xfrm>
          <a:prstGeom prst="rect">
            <a:avLst/>
          </a:prstGeom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Health &amp; Safety Of Residents</a:t>
            </a:r>
            <a:endParaRPr sz="2000">
              <a:solidFill>
                <a:srgbClr val="002144"/>
              </a:solidFill>
            </a:endParaRPr>
          </a:p>
        </p:txBody>
      </p:sp>
      <p:pic>
        <p:nvPicPr>
          <p:cNvPr id="349" name="Google Shape;349;g2bae170fb06_0_171"/>
          <p:cNvPicPr preferRelativeResize="0"/>
          <p:nvPr/>
        </p:nvPicPr>
        <p:blipFill rotWithShape="1">
          <a:blip r:embed="rId3">
            <a:alphaModFix/>
          </a:blip>
          <a:srcRect b="8096"/>
          <a:stretch/>
        </p:blipFill>
        <p:spPr>
          <a:xfrm>
            <a:off x="542900" y="1427300"/>
            <a:ext cx="2156825" cy="142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g2bae170fb06_0_1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0475" y="1419913"/>
            <a:ext cx="2156826" cy="1437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g2bae170fb06_0_1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2900" y="2953448"/>
            <a:ext cx="2156826" cy="1437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g2bae170fb06_0_171"/>
          <p:cNvPicPr preferRelativeResize="0"/>
          <p:nvPr/>
        </p:nvPicPr>
        <p:blipFill rotWithShape="1">
          <a:blip r:embed="rId6">
            <a:alphaModFix/>
          </a:blip>
          <a:srcRect b="8105"/>
          <a:stretch/>
        </p:blipFill>
        <p:spPr>
          <a:xfrm>
            <a:off x="2859188" y="2953275"/>
            <a:ext cx="2179403" cy="143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bae170fb06_0_182"/>
          <p:cNvSpPr txBox="1">
            <a:spLocks noGrp="1"/>
          </p:cNvSpPr>
          <p:nvPr>
            <p:ph type="title"/>
          </p:nvPr>
        </p:nvSpPr>
        <p:spPr>
          <a:xfrm>
            <a:off x="662750" y="659475"/>
            <a:ext cx="76785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/>
              <a:t>Operational Issues In Senior Housing</a:t>
            </a:r>
            <a:endParaRPr sz="3000" b="1"/>
          </a:p>
        </p:txBody>
      </p:sp>
      <p:sp>
        <p:nvSpPr>
          <p:cNvPr id="358" name="Google Shape;358;g2bae170fb06_0_182"/>
          <p:cNvSpPr txBox="1">
            <a:spLocks noGrp="1"/>
          </p:cNvSpPr>
          <p:nvPr>
            <p:ph type="sldNum" idx="4294967295"/>
          </p:nvPr>
        </p:nvSpPr>
        <p:spPr>
          <a:xfrm>
            <a:off x="0" y="4910150"/>
            <a:ext cx="2523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800" tIns="20400" rIns="40800" bIns="204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26</a:t>
            </a:fld>
            <a:endParaRPr sz="11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59" name="Google Shape;359;g2bae170fb06_0_182"/>
          <p:cNvSpPr txBox="1">
            <a:spLocks noGrp="1"/>
          </p:cNvSpPr>
          <p:nvPr>
            <p:ph type="body" idx="1"/>
          </p:nvPr>
        </p:nvSpPr>
        <p:spPr>
          <a:xfrm>
            <a:off x="372625" y="1215850"/>
            <a:ext cx="5971500" cy="3587100"/>
          </a:xfrm>
          <a:prstGeom prst="rect">
            <a:avLst/>
          </a:prstGeom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2000"/>
              <a:buChar char="●"/>
            </a:pPr>
            <a:r>
              <a:rPr lang="en-US" sz="2000" b="1"/>
              <a:t>Labor &amp; Staffing</a:t>
            </a:r>
            <a:endParaRPr sz="2000" b="1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Very labor dependent delivery model</a:t>
            </a:r>
            <a:endParaRPr sz="1800">
              <a:solidFill>
                <a:srgbClr val="002144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Many low skilled positions</a:t>
            </a:r>
            <a:endParaRPr sz="1800">
              <a:solidFill>
                <a:srgbClr val="002144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Costly and inefficient delivery model</a:t>
            </a:r>
            <a:endParaRPr sz="1800">
              <a:solidFill>
                <a:srgbClr val="002144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Talent shortages</a:t>
            </a:r>
            <a:endParaRPr sz="1800">
              <a:solidFill>
                <a:srgbClr val="002144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Competition for some positions from outside the industry</a:t>
            </a:r>
            <a:endParaRPr sz="1800">
              <a:solidFill>
                <a:srgbClr val="002144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Lack of automation and low use of technology/AI</a:t>
            </a:r>
            <a:endParaRPr sz="1800">
              <a:solidFill>
                <a:srgbClr val="002144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Rural vs. urban labor supply</a:t>
            </a:r>
            <a:endParaRPr sz="1800">
              <a:solidFill>
                <a:srgbClr val="002144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Agency</a:t>
            </a:r>
            <a:endParaRPr sz="1800">
              <a:solidFill>
                <a:srgbClr val="002144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Increase in supply of Interim role</a:t>
            </a:r>
            <a:endParaRPr sz="1800">
              <a:solidFill>
                <a:srgbClr val="0021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pic>
        <p:nvPicPr>
          <p:cNvPr id="360" name="Google Shape;360;g2bae170fb06_0_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4825" y="1839300"/>
            <a:ext cx="2812600" cy="187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bae170fb06_0_193"/>
          <p:cNvSpPr txBox="1">
            <a:spLocks noGrp="1"/>
          </p:cNvSpPr>
          <p:nvPr>
            <p:ph type="title"/>
          </p:nvPr>
        </p:nvSpPr>
        <p:spPr>
          <a:xfrm>
            <a:off x="662750" y="659475"/>
            <a:ext cx="76785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/>
              <a:t>Operational Issues In Senior Housing</a:t>
            </a:r>
            <a:endParaRPr sz="3000" b="1"/>
          </a:p>
        </p:txBody>
      </p:sp>
      <p:sp>
        <p:nvSpPr>
          <p:cNvPr id="366" name="Google Shape;366;g2bae170fb06_0_193"/>
          <p:cNvSpPr txBox="1">
            <a:spLocks noGrp="1"/>
          </p:cNvSpPr>
          <p:nvPr>
            <p:ph type="sldNum" idx="4294967295"/>
          </p:nvPr>
        </p:nvSpPr>
        <p:spPr>
          <a:xfrm>
            <a:off x="0" y="4910150"/>
            <a:ext cx="2334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800" tIns="20400" rIns="40800" bIns="204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27</a:t>
            </a:fld>
            <a:endParaRPr sz="11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67" name="Google Shape;367;g2bae170fb06_0_193"/>
          <p:cNvSpPr txBox="1">
            <a:spLocks noGrp="1"/>
          </p:cNvSpPr>
          <p:nvPr>
            <p:ph type="body" idx="1"/>
          </p:nvPr>
        </p:nvSpPr>
        <p:spPr>
          <a:xfrm>
            <a:off x="372625" y="1215850"/>
            <a:ext cx="5971500" cy="3587100"/>
          </a:xfrm>
          <a:prstGeom prst="rect">
            <a:avLst/>
          </a:prstGeom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2000"/>
              <a:buChar char="●"/>
            </a:pPr>
            <a:r>
              <a:rPr lang="en-US" sz="2000" b="1"/>
              <a:t>Major Contracts</a:t>
            </a:r>
            <a:endParaRPr sz="2000" b="1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Agency</a:t>
            </a:r>
            <a:endParaRPr sz="1800">
              <a:solidFill>
                <a:srgbClr val="002144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Food Supply</a:t>
            </a:r>
            <a:endParaRPr sz="1800">
              <a:solidFill>
                <a:srgbClr val="002144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Medical Supply</a:t>
            </a:r>
            <a:endParaRPr sz="1800">
              <a:solidFill>
                <a:srgbClr val="002144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Pharmacy</a:t>
            </a:r>
            <a:endParaRPr sz="1800">
              <a:solidFill>
                <a:srgbClr val="002144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Therapy</a:t>
            </a:r>
            <a:endParaRPr sz="1800">
              <a:solidFill>
                <a:srgbClr val="002144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002144"/>
              </a:buClr>
              <a:buSzPts val="1800"/>
              <a:buChar char="●"/>
            </a:pPr>
            <a:r>
              <a:rPr lang="en-US" sz="2000" b="1"/>
              <a:t>Secondary Contracts</a:t>
            </a:r>
            <a:endParaRPr sz="2000" b="1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Television</a:t>
            </a:r>
            <a:endParaRPr sz="1800">
              <a:solidFill>
                <a:srgbClr val="002144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Equipment</a:t>
            </a:r>
            <a:endParaRPr sz="1800">
              <a:solidFill>
                <a:srgbClr val="002144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Laundry/Housekeeping</a:t>
            </a:r>
            <a:endParaRPr sz="1800">
              <a:solidFill>
                <a:srgbClr val="0021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pic>
        <p:nvPicPr>
          <p:cNvPr id="368" name="Google Shape;368;g2bae170fb06_0_1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9179" y="1615450"/>
            <a:ext cx="3735777" cy="248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bae170fb06_0_201"/>
          <p:cNvSpPr txBox="1">
            <a:spLocks noGrp="1"/>
          </p:cNvSpPr>
          <p:nvPr>
            <p:ph type="title"/>
          </p:nvPr>
        </p:nvSpPr>
        <p:spPr>
          <a:xfrm>
            <a:off x="662750" y="659475"/>
            <a:ext cx="76785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/>
              <a:t>Operational Issues In Senior Housing</a:t>
            </a:r>
            <a:endParaRPr sz="3000" b="1"/>
          </a:p>
        </p:txBody>
      </p:sp>
      <p:sp>
        <p:nvSpPr>
          <p:cNvPr id="374" name="Google Shape;374;g2bae170fb06_0_201"/>
          <p:cNvSpPr txBox="1">
            <a:spLocks noGrp="1"/>
          </p:cNvSpPr>
          <p:nvPr>
            <p:ph type="sldNum" idx="4294967295"/>
          </p:nvPr>
        </p:nvSpPr>
        <p:spPr>
          <a:xfrm>
            <a:off x="0" y="4910150"/>
            <a:ext cx="2334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800" tIns="20400" rIns="40800" bIns="204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28</a:t>
            </a:fld>
            <a:endParaRPr sz="11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75" name="Google Shape;375;g2bae170fb06_0_201"/>
          <p:cNvSpPr txBox="1">
            <a:spLocks noGrp="1"/>
          </p:cNvSpPr>
          <p:nvPr>
            <p:ph type="body" idx="1"/>
          </p:nvPr>
        </p:nvSpPr>
        <p:spPr>
          <a:xfrm>
            <a:off x="360050" y="1379800"/>
            <a:ext cx="5548800" cy="3587100"/>
          </a:xfrm>
          <a:prstGeom prst="rect">
            <a:avLst/>
          </a:prstGeom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2000"/>
              <a:buChar char="●"/>
            </a:pPr>
            <a:r>
              <a:rPr lang="en-US" sz="2000" b="1"/>
              <a:t>Financial Issues</a:t>
            </a:r>
            <a:endParaRPr sz="2000" b="1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Lack of financials</a:t>
            </a:r>
            <a:endParaRPr sz="1800">
              <a:solidFill>
                <a:srgbClr val="002144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Chaos in Back Office</a:t>
            </a:r>
            <a:endParaRPr sz="1800">
              <a:solidFill>
                <a:srgbClr val="002144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Vendor holds</a:t>
            </a:r>
            <a:endParaRPr sz="1800">
              <a:solidFill>
                <a:srgbClr val="002144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Cash Flow</a:t>
            </a:r>
            <a:endParaRPr sz="1800">
              <a:solidFill>
                <a:srgbClr val="002144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Bad Debt/Uncollectible Receivables</a:t>
            </a:r>
            <a:endParaRPr sz="1800">
              <a:solidFill>
                <a:srgbClr val="002144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Slow Reimbursements from Medicare/Medicaid</a:t>
            </a:r>
            <a:endParaRPr sz="1800">
              <a:solidFill>
                <a:srgbClr val="002144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Rates and Acuity</a:t>
            </a:r>
            <a:endParaRPr sz="1800">
              <a:solidFill>
                <a:srgbClr val="002144"/>
              </a:solidFill>
            </a:endParaRPr>
          </a:p>
        </p:txBody>
      </p:sp>
      <p:pic>
        <p:nvPicPr>
          <p:cNvPr id="376" name="Google Shape;376;g2bae170fb06_0_2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0875" y="1648438"/>
            <a:ext cx="3168077" cy="211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bae170fb06_0_209"/>
          <p:cNvSpPr txBox="1">
            <a:spLocks noGrp="1"/>
          </p:cNvSpPr>
          <p:nvPr>
            <p:ph type="title"/>
          </p:nvPr>
        </p:nvSpPr>
        <p:spPr>
          <a:xfrm>
            <a:off x="662750" y="659475"/>
            <a:ext cx="76785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/>
              <a:t>Operational Issues In Senior Housing</a:t>
            </a:r>
            <a:endParaRPr sz="3000" b="1"/>
          </a:p>
        </p:txBody>
      </p:sp>
      <p:sp>
        <p:nvSpPr>
          <p:cNvPr id="382" name="Google Shape;382;g2bae170fb06_0_209"/>
          <p:cNvSpPr txBox="1">
            <a:spLocks noGrp="1"/>
          </p:cNvSpPr>
          <p:nvPr>
            <p:ph type="sldNum" idx="4294967295"/>
          </p:nvPr>
        </p:nvSpPr>
        <p:spPr>
          <a:xfrm>
            <a:off x="0" y="4910150"/>
            <a:ext cx="2901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800" tIns="20400" rIns="40800" bIns="204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29</a:t>
            </a:fld>
            <a:endParaRPr sz="11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83" name="Google Shape;383;g2bae170fb06_0_209"/>
          <p:cNvSpPr txBox="1">
            <a:spLocks noGrp="1"/>
          </p:cNvSpPr>
          <p:nvPr>
            <p:ph type="body" idx="1"/>
          </p:nvPr>
        </p:nvSpPr>
        <p:spPr>
          <a:xfrm>
            <a:off x="341125" y="1247375"/>
            <a:ext cx="5548800" cy="3587100"/>
          </a:xfrm>
          <a:prstGeom prst="rect">
            <a:avLst/>
          </a:prstGeom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2000"/>
              <a:buChar char="●"/>
            </a:pPr>
            <a:r>
              <a:rPr lang="en-US" sz="2000" b="1"/>
              <a:t>Clinical and Clinical Records</a:t>
            </a:r>
            <a:endParaRPr sz="2000" b="1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CARE of Residents’ Paramount</a:t>
            </a:r>
            <a:endParaRPr sz="1800">
              <a:solidFill>
                <a:srgbClr val="002144"/>
              </a:solidFill>
            </a:endParaRPr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■"/>
            </a:pPr>
            <a:r>
              <a:rPr lang="en-US" sz="1800">
                <a:solidFill>
                  <a:srgbClr val="002144"/>
                </a:solidFill>
              </a:rPr>
              <a:t>Policies</a:t>
            </a:r>
            <a:endParaRPr sz="1800">
              <a:solidFill>
                <a:srgbClr val="002144"/>
              </a:solidFill>
            </a:endParaRPr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■"/>
            </a:pPr>
            <a:r>
              <a:rPr lang="en-US" sz="1800">
                <a:solidFill>
                  <a:srgbClr val="002144"/>
                </a:solidFill>
              </a:rPr>
              <a:t>Medical Director</a:t>
            </a:r>
            <a:endParaRPr sz="1800">
              <a:solidFill>
                <a:srgbClr val="002144"/>
              </a:solidFill>
            </a:endParaRPr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■"/>
            </a:pPr>
            <a:r>
              <a:rPr lang="en-US" sz="1800">
                <a:solidFill>
                  <a:srgbClr val="002144"/>
                </a:solidFill>
              </a:rPr>
              <a:t>Admission Reviews</a:t>
            </a:r>
            <a:endParaRPr sz="1800">
              <a:solidFill>
                <a:srgbClr val="002144"/>
              </a:solidFill>
            </a:endParaRPr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■"/>
            </a:pPr>
            <a:r>
              <a:rPr lang="en-US" sz="1800">
                <a:solidFill>
                  <a:srgbClr val="002144"/>
                </a:solidFill>
              </a:rPr>
              <a:t>DON and ADON</a:t>
            </a:r>
            <a:endParaRPr sz="1800">
              <a:solidFill>
                <a:srgbClr val="002144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Software for Recording Clinical Notes</a:t>
            </a:r>
            <a:endParaRPr sz="1800">
              <a:solidFill>
                <a:srgbClr val="002144"/>
              </a:solidFill>
            </a:endParaRPr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■"/>
            </a:pPr>
            <a:r>
              <a:rPr lang="en-US" sz="1800">
                <a:solidFill>
                  <a:srgbClr val="002144"/>
                </a:solidFill>
              </a:rPr>
              <a:t>Example PCC</a:t>
            </a:r>
            <a:endParaRPr sz="1800">
              <a:solidFill>
                <a:srgbClr val="002144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Regulatory</a:t>
            </a:r>
            <a:endParaRPr sz="1800">
              <a:solidFill>
                <a:srgbClr val="002144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MDS/PDPM Tracking</a:t>
            </a:r>
            <a:endParaRPr sz="1800">
              <a:solidFill>
                <a:srgbClr val="002144"/>
              </a:solidFill>
            </a:endParaRPr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■"/>
            </a:pPr>
            <a:r>
              <a:rPr lang="en-US" sz="1800">
                <a:solidFill>
                  <a:srgbClr val="002144"/>
                </a:solidFill>
              </a:rPr>
              <a:t>Affects Reimbursement Rates</a:t>
            </a:r>
            <a:endParaRPr sz="1800">
              <a:solidFill>
                <a:srgbClr val="002144"/>
              </a:solidFill>
            </a:endParaRPr>
          </a:p>
        </p:txBody>
      </p:sp>
      <p:pic>
        <p:nvPicPr>
          <p:cNvPr id="384" name="Google Shape;384;g2bae170fb06_0_2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1700" y="1673250"/>
            <a:ext cx="3432726" cy="228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"/>
          <p:cNvSpPr txBox="1">
            <a:spLocks noGrp="1"/>
          </p:cNvSpPr>
          <p:nvPr>
            <p:ph type="body" idx="1"/>
          </p:nvPr>
        </p:nvSpPr>
        <p:spPr>
          <a:xfrm>
            <a:off x="3786225" y="1950832"/>
            <a:ext cx="5112600" cy="19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Chief Growth Officer &amp; GC</a:t>
            </a:r>
            <a:endParaRPr sz="2000"/>
          </a:p>
          <a:p>
            <a:pPr marL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SAK Healthcare</a:t>
            </a:r>
            <a:endParaRPr sz="2000"/>
          </a:p>
          <a:p>
            <a:pPr marL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>
                <a:solidFill>
                  <a:schemeClr val="hlink"/>
                </a:solidFill>
                <a:hlinkClick r:id="rId3"/>
              </a:rPr>
              <a:t>jmeyerowitz@sakhealthcare.com</a:t>
            </a:r>
            <a:endParaRPr sz="2000"/>
          </a:p>
        </p:txBody>
      </p:sp>
      <p:sp>
        <p:nvSpPr>
          <p:cNvPr id="169" name="Google Shape;169;p2"/>
          <p:cNvSpPr txBox="1">
            <a:spLocks noGrp="1"/>
          </p:cNvSpPr>
          <p:nvPr>
            <p:ph type="title"/>
          </p:nvPr>
        </p:nvSpPr>
        <p:spPr>
          <a:xfrm>
            <a:off x="3786225" y="1352748"/>
            <a:ext cx="5112600" cy="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/>
              <a:t>Jennifer Meyerowitz</a:t>
            </a:r>
            <a:endParaRPr sz="3400"/>
          </a:p>
        </p:txBody>
      </p:sp>
      <p:sp>
        <p:nvSpPr>
          <p:cNvPr id="170" name="Google Shape;170;p2"/>
          <p:cNvSpPr txBox="1">
            <a:spLocks noGrp="1"/>
          </p:cNvSpPr>
          <p:nvPr>
            <p:ph type="sldNum" idx="4294967295"/>
          </p:nvPr>
        </p:nvSpPr>
        <p:spPr>
          <a:xfrm>
            <a:off x="0" y="4910138"/>
            <a:ext cx="1572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800" tIns="20400" rIns="40800" bIns="204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3</a:t>
            </a:fld>
            <a:endParaRPr sz="11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71" name="Google Shape;171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7625" y="1352761"/>
            <a:ext cx="2374950" cy="237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bae170fb06_0_217"/>
          <p:cNvSpPr txBox="1">
            <a:spLocks noGrp="1"/>
          </p:cNvSpPr>
          <p:nvPr>
            <p:ph type="title"/>
          </p:nvPr>
        </p:nvSpPr>
        <p:spPr>
          <a:xfrm>
            <a:off x="662750" y="659475"/>
            <a:ext cx="76785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/>
              <a:t>Operational Issues In Senior Housing</a:t>
            </a:r>
            <a:endParaRPr sz="3000" b="1"/>
          </a:p>
        </p:txBody>
      </p:sp>
      <p:sp>
        <p:nvSpPr>
          <p:cNvPr id="390" name="Google Shape;390;g2bae170fb06_0_217"/>
          <p:cNvSpPr txBox="1">
            <a:spLocks noGrp="1"/>
          </p:cNvSpPr>
          <p:nvPr>
            <p:ph type="sldNum" idx="4294967295"/>
          </p:nvPr>
        </p:nvSpPr>
        <p:spPr>
          <a:xfrm>
            <a:off x="0" y="4910150"/>
            <a:ext cx="2901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800" tIns="20400" rIns="40800" bIns="204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30</a:t>
            </a:fld>
            <a:endParaRPr sz="11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91" name="Google Shape;391;g2bae170fb06_0_217"/>
          <p:cNvSpPr txBox="1">
            <a:spLocks noGrp="1"/>
          </p:cNvSpPr>
          <p:nvPr>
            <p:ph type="body" idx="1"/>
          </p:nvPr>
        </p:nvSpPr>
        <p:spPr>
          <a:xfrm>
            <a:off x="328525" y="1152775"/>
            <a:ext cx="5548800" cy="3587100"/>
          </a:xfrm>
          <a:prstGeom prst="rect">
            <a:avLst/>
          </a:prstGeom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2000"/>
              <a:buChar char="●"/>
            </a:pPr>
            <a:r>
              <a:rPr lang="en-US" sz="2000" b="1"/>
              <a:t>Regulatory Concerns</a:t>
            </a:r>
            <a:endParaRPr sz="2000" b="1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Surveys - “Gotcha Surveyors”</a:t>
            </a:r>
            <a:endParaRPr sz="1800">
              <a:solidFill>
                <a:srgbClr val="002144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Fines</a:t>
            </a:r>
            <a:endParaRPr sz="1800">
              <a:solidFill>
                <a:srgbClr val="002144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Decertification</a:t>
            </a:r>
            <a:endParaRPr sz="1800">
              <a:solidFill>
                <a:srgbClr val="002144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Cash Holds</a:t>
            </a:r>
            <a:endParaRPr sz="1800">
              <a:solidFill>
                <a:srgbClr val="002144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Mock Surveys</a:t>
            </a:r>
            <a:endParaRPr sz="1800">
              <a:solidFill>
                <a:srgbClr val="002144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Time and Focus of Surveyors/Regulators</a:t>
            </a:r>
            <a:endParaRPr sz="1800">
              <a:solidFill>
                <a:srgbClr val="002144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Examples:</a:t>
            </a:r>
            <a:endParaRPr sz="1800">
              <a:solidFill>
                <a:srgbClr val="002144"/>
              </a:solidFill>
            </a:endParaRPr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■"/>
            </a:pPr>
            <a:r>
              <a:rPr lang="en-US" sz="1800">
                <a:solidFill>
                  <a:srgbClr val="002144"/>
                </a:solidFill>
              </a:rPr>
              <a:t>Counter ½” away from Wall</a:t>
            </a:r>
            <a:endParaRPr sz="1800">
              <a:solidFill>
                <a:srgbClr val="002144"/>
              </a:solidFill>
            </a:endParaRPr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■"/>
            </a:pPr>
            <a:r>
              <a:rPr lang="en-US" sz="1800">
                <a:solidFill>
                  <a:srgbClr val="002144"/>
                </a:solidFill>
              </a:rPr>
              <a:t>Door not locked</a:t>
            </a:r>
            <a:endParaRPr sz="1800">
              <a:solidFill>
                <a:srgbClr val="002144"/>
              </a:solidFill>
            </a:endParaRPr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■"/>
            </a:pPr>
            <a:r>
              <a:rPr lang="en-US" sz="1800">
                <a:solidFill>
                  <a:srgbClr val="002144"/>
                </a:solidFill>
              </a:rPr>
              <a:t>Pureed food</a:t>
            </a:r>
            <a:endParaRPr sz="1800">
              <a:solidFill>
                <a:srgbClr val="002144"/>
              </a:solidFill>
            </a:endParaRPr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■"/>
            </a:pPr>
            <a:r>
              <a:rPr lang="en-US" sz="1800">
                <a:solidFill>
                  <a:srgbClr val="002144"/>
                </a:solidFill>
              </a:rPr>
              <a:t>Staffing Shortages</a:t>
            </a:r>
            <a:endParaRPr sz="1800">
              <a:solidFill>
                <a:srgbClr val="002144"/>
              </a:solidFill>
            </a:endParaRPr>
          </a:p>
        </p:txBody>
      </p:sp>
      <p:pic>
        <p:nvPicPr>
          <p:cNvPr id="392" name="Google Shape;392;g2bae170fb06_0_2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7400" y="1540800"/>
            <a:ext cx="3229677" cy="2438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bae170fb06_0_225"/>
          <p:cNvSpPr txBox="1">
            <a:spLocks noGrp="1"/>
          </p:cNvSpPr>
          <p:nvPr>
            <p:ph type="title"/>
          </p:nvPr>
        </p:nvSpPr>
        <p:spPr>
          <a:xfrm>
            <a:off x="662750" y="659475"/>
            <a:ext cx="76785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/>
              <a:t>Operational Issues In Senior Housing</a:t>
            </a:r>
            <a:endParaRPr sz="3000" b="1"/>
          </a:p>
        </p:txBody>
      </p:sp>
      <p:sp>
        <p:nvSpPr>
          <p:cNvPr id="398" name="Google Shape;398;g2bae170fb06_0_225"/>
          <p:cNvSpPr txBox="1">
            <a:spLocks noGrp="1"/>
          </p:cNvSpPr>
          <p:nvPr>
            <p:ph type="sldNum" idx="4294967295"/>
          </p:nvPr>
        </p:nvSpPr>
        <p:spPr>
          <a:xfrm>
            <a:off x="0" y="4910150"/>
            <a:ext cx="2901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800" tIns="20400" rIns="40800" bIns="204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31</a:t>
            </a:fld>
            <a:endParaRPr sz="11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99" name="Google Shape;399;g2bae170fb06_0_225"/>
          <p:cNvSpPr txBox="1">
            <a:spLocks noGrp="1"/>
          </p:cNvSpPr>
          <p:nvPr>
            <p:ph type="body" idx="1"/>
          </p:nvPr>
        </p:nvSpPr>
        <p:spPr>
          <a:xfrm>
            <a:off x="505100" y="1392400"/>
            <a:ext cx="5548800" cy="3587100"/>
          </a:xfrm>
          <a:prstGeom prst="rect">
            <a:avLst/>
          </a:prstGeom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2000"/>
              <a:buChar char="●"/>
            </a:pPr>
            <a:r>
              <a:rPr lang="en-US" sz="2000" b="1"/>
              <a:t>Facility &amp; CapEx Needs</a:t>
            </a:r>
            <a:endParaRPr sz="2000" b="1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Needs vs. Wants</a:t>
            </a:r>
            <a:endParaRPr sz="1800">
              <a:solidFill>
                <a:srgbClr val="002144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Roofs</a:t>
            </a:r>
            <a:endParaRPr sz="1800">
              <a:solidFill>
                <a:srgbClr val="002144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Kitchen Equipment</a:t>
            </a:r>
            <a:endParaRPr sz="1800">
              <a:solidFill>
                <a:srgbClr val="002144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Furniture</a:t>
            </a:r>
            <a:endParaRPr sz="1800">
              <a:solidFill>
                <a:srgbClr val="002144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Landscape</a:t>
            </a:r>
            <a:endParaRPr sz="1800">
              <a:solidFill>
                <a:srgbClr val="002144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Painting</a:t>
            </a:r>
            <a:endParaRPr sz="1800">
              <a:solidFill>
                <a:srgbClr val="002144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Carpet</a:t>
            </a:r>
            <a:endParaRPr sz="1800">
              <a:solidFill>
                <a:srgbClr val="002144"/>
              </a:solidFill>
            </a:endParaRPr>
          </a:p>
        </p:txBody>
      </p:sp>
      <p:pic>
        <p:nvPicPr>
          <p:cNvPr id="400" name="Google Shape;400;g2bae170fb06_0_2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93198" y="1807950"/>
            <a:ext cx="2472526" cy="196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g2bae170fb06_0_225" descr="A hallway with white powder on the floo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24879" y="1451474"/>
            <a:ext cx="1900272" cy="25601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bae170fb06_0_235"/>
          <p:cNvSpPr txBox="1">
            <a:spLocks noGrp="1"/>
          </p:cNvSpPr>
          <p:nvPr>
            <p:ph type="title"/>
          </p:nvPr>
        </p:nvSpPr>
        <p:spPr>
          <a:xfrm>
            <a:off x="662750" y="659475"/>
            <a:ext cx="76785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/>
              <a:t>Operational Issues In Senior Housing</a:t>
            </a:r>
            <a:endParaRPr sz="3000" b="1"/>
          </a:p>
        </p:txBody>
      </p:sp>
      <p:sp>
        <p:nvSpPr>
          <p:cNvPr id="407" name="Google Shape;407;g2bae170fb06_0_235"/>
          <p:cNvSpPr txBox="1">
            <a:spLocks noGrp="1"/>
          </p:cNvSpPr>
          <p:nvPr>
            <p:ph type="sldNum" idx="4294967295"/>
          </p:nvPr>
        </p:nvSpPr>
        <p:spPr>
          <a:xfrm>
            <a:off x="0" y="4910150"/>
            <a:ext cx="2901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800" tIns="20400" rIns="40800" bIns="204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32</a:t>
            </a:fld>
            <a:endParaRPr sz="11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08" name="Google Shape;408;g2bae170fb06_0_235"/>
          <p:cNvSpPr txBox="1">
            <a:spLocks noGrp="1"/>
          </p:cNvSpPr>
          <p:nvPr>
            <p:ph type="body" idx="1"/>
          </p:nvPr>
        </p:nvSpPr>
        <p:spPr>
          <a:xfrm>
            <a:off x="763625" y="1323050"/>
            <a:ext cx="5548800" cy="3587100"/>
          </a:xfrm>
          <a:prstGeom prst="rect">
            <a:avLst/>
          </a:prstGeom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2000"/>
              <a:buChar char="●"/>
            </a:pPr>
            <a:r>
              <a:rPr lang="en-US" sz="2000" b="1"/>
              <a:t>Census</a:t>
            </a:r>
            <a:endParaRPr sz="2000" b="1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Buildings not full, why?</a:t>
            </a:r>
            <a:endParaRPr sz="1800">
              <a:solidFill>
                <a:srgbClr val="002144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Marketing programs / Incentives</a:t>
            </a:r>
            <a:endParaRPr sz="1800">
              <a:solidFill>
                <a:srgbClr val="002144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Rates</a:t>
            </a:r>
            <a:endParaRPr sz="1800">
              <a:solidFill>
                <a:srgbClr val="002144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Referral Sources</a:t>
            </a:r>
            <a:endParaRPr sz="1800">
              <a:solidFill>
                <a:srgbClr val="002144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CapEx concerns</a:t>
            </a:r>
            <a:endParaRPr sz="1800">
              <a:solidFill>
                <a:srgbClr val="002144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Staff</a:t>
            </a:r>
            <a:endParaRPr sz="1800">
              <a:solidFill>
                <a:srgbClr val="002144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Food</a:t>
            </a:r>
            <a:endParaRPr sz="1800">
              <a:solidFill>
                <a:srgbClr val="002144"/>
              </a:solidFill>
            </a:endParaRPr>
          </a:p>
        </p:txBody>
      </p:sp>
      <p:pic>
        <p:nvPicPr>
          <p:cNvPr id="409" name="Google Shape;409;g2bae170fb06_0_2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8000" y="1571300"/>
            <a:ext cx="3291075" cy="219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bae170fb06_0_244"/>
          <p:cNvSpPr txBox="1">
            <a:spLocks noGrp="1"/>
          </p:cNvSpPr>
          <p:nvPr>
            <p:ph type="title"/>
          </p:nvPr>
        </p:nvSpPr>
        <p:spPr>
          <a:xfrm>
            <a:off x="662750" y="659475"/>
            <a:ext cx="76785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/>
              <a:t>Operational Issues In Senior Housing</a:t>
            </a:r>
            <a:endParaRPr sz="3000" b="1"/>
          </a:p>
        </p:txBody>
      </p:sp>
      <p:sp>
        <p:nvSpPr>
          <p:cNvPr id="415" name="Google Shape;415;g2bae170fb06_0_244"/>
          <p:cNvSpPr txBox="1">
            <a:spLocks noGrp="1"/>
          </p:cNvSpPr>
          <p:nvPr>
            <p:ph type="sldNum" idx="4294967295"/>
          </p:nvPr>
        </p:nvSpPr>
        <p:spPr>
          <a:xfrm>
            <a:off x="0" y="4910150"/>
            <a:ext cx="2901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800" tIns="20400" rIns="40800" bIns="204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33</a:t>
            </a:fld>
            <a:endParaRPr sz="11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16" name="Google Shape;416;g2bae170fb06_0_244"/>
          <p:cNvSpPr txBox="1">
            <a:spLocks noGrp="1"/>
          </p:cNvSpPr>
          <p:nvPr>
            <p:ph type="body" idx="1"/>
          </p:nvPr>
        </p:nvSpPr>
        <p:spPr>
          <a:xfrm>
            <a:off x="732125" y="1635563"/>
            <a:ext cx="4092300" cy="2397600"/>
          </a:xfrm>
          <a:prstGeom prst="rect">
            <a:avLst/>
          </a:prstGeom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2000"/>
              <a:buChar char="●"/>
            </a:pPr>
            <a:r>
              <a:rPr lang="en-US" sz="2000" b="1"/>
              <a:t>Insurance Needs</a:t>
            </a:r>
            <a:endParaRPr sz="2000" b="1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Names Insured</a:t>
            </a:r>
            <a:endParaRPr sz="1800">
              <a:solidFill>
                <a:srgbClr val="002144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Property &amp; Liability</a:t>
            </a:r>
            <a:endParaRPr sz="1800">
              <a:solidFill>
                <a:srgbClr val="002144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Cancellation Notices</a:t>
            </a:r>
            <a:endParaRPr sz="1800">
              <a:solidFill>
                <a:srgbClr val="002144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Expert Brokers Essential</a:t>
            </a:r>
            <a:endParaRPr sz="1800">
              <a:solidFill>
                <a:srgbClr val="002144"/>
              </a:solidFill>
            </a:endParaRPr>
          </a:p>
        </p:txBody>
      </p:sp>
      <p:pic>
        <p:nvPicPr>
          <p:cNvPr id="417" name="Google Shape;417;g2bae170fb06_0_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7850" y="1394725"/>
            <a:ext cx="4014776" cy="2509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2bae170fb06_0_252"/>
          <p:cNvSpPr txBox="1">
            <a:spLocks noGrp="1"/>
          </p:cNvSpPr>
          <p:nvPr>
            <p:ph type="title"/>
          </p:nvPr>
        </p:nvSpPr>
        <p:spPr>
          <a:xfrm>
            <a:off x="662750" y="659475"/>
            <a:ext cx="76785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/>
              <a:t>Operational Issues In Senior Housing</a:t>
            </a:r>
            <a:endParaRPr sz="3000" b="1"/>
          </a:p>
        </p:txBody>
      </p:sp>
      <p:sp>
        <p:nvSpPr>
          <p:cNvPr id="423" name="Google Shape;423;g2bae170fb06_0_252"/>
          <p:cNvSpPr txBox="1">
            <a:spLocks noGrp="1"/>
          </p:cNvSpPr>
          <p:nvPr>
            <p:ph type="sldNum" idx="4294967295"/>
          </p:nvPr>
        </p:nvSpPr>
        <p:spPr>
          <a:xfrm>
            <a:off x="0" y="4910150"/>
            <a:ext cx="2901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800" tIns="20400" rIns="40800" bIns="204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34</a:t>
            </a:fld>
            <a:endParaRPr sz="11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24" name="Google Shape;424;g2bae170fb06_0_252"/>
          <p:cNvSpPr txBox="1">
            <a:spLocks noGrp="1"/>
          </p:cNvSpPr>
          <p:nvPr>
            <p:ph type="body" idx="1"/>
          </p:nvPr>
        </p:nvSpPr>
        <p:spPr>
          <a:xfrm>
            <a:off x="353750" y="1610350"/>
            <a:ext cx="4956000" cy="2397600"/>
          </a:xfrm>
          <a:prstGeom prst="rect">
            <a:avLst/>
          </a:prstGeom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2000"/>
              <a:buChar char="●"/>
            </a:pPr>
            <a:r>
              <a:rPr lang="en-US" sz="2000" b="1"/>
              <a:t>Communication to Staff</a:t>
            </a:r>
            <a:endParaRPr sz="2000" b="1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Executive Director / Administrator First</a:t>
            </a:r>
            <a:endParaRPr sz="1800">
              <a:solidFill>
                <a:srgbClr val="002144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Retention is Key</a:t>
            </a:r>
            <a:endParaRPr sz="1800">
              <a:solidFill>
                <a:srgbClr val="002144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Meeting of Staff</a:t>
            </a:r>
            <a:endParaRPr sz="1800">
              <a:solidFill>
                <a:srgbClr val="002144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Transparency</a:t>
            </a:r>
            <a:endParaRPr sz="1800">
              <a:solidFill>
                <a:srgbClr val="002144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Confidence</a:t>
            </a:r>
            <a:endParaRPr sz="1800">
              <a:solidFill>
                <a:srgbClr val="002144"/>
              </a:solidFill>
            </a:endParaRPr>
          </a:p>
        </p:txBody>
      </p:sp>
      <p:pic>
        <p:nvPicPr>
          <p:cNvPr id="425" name="Google Shape;425;g2bae170fb06_0_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2875" y="1285625"/>
            <a:ext cx="2741974" cy="2920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bae170fb06_0_261"/>
          <p:cNvSpPr txBox="1">
            <a:spLocks noGrp="1"/>
          </p:cNvSpPr>
          <p:nvPr>
            <p:ph type="title"/>
          </p:nvPr>
        </p:nvSpPr>
        <p:spPr>
          <a:xfrm>
            <a:off x="662750" y="659475"/>
            <a:ext cx="76785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/>
              <a:t>Operational Issues In Senior Housing</a:t>
            </a:r>
            <a:endParaRPr sz="3000" b="1"/>
          </a:p>
        </p:txBody>
      </p:sp>
      <p:sp>
        <p:nvSpPr>
          <p:cNvPr id="431" name="Google Shape;431;g2bae170fb06_0_261"/>
          <p:cNvSpPr txBox="1">
            <a:spLocks noGrp="1"/>
          </p:cNvSpPr>
          <p:nvPr>
            <p:ph type="sldNum" idx="4294967295"/>
          </p:nvPr>
        </p:nvSpPr>
        <p:spPr>
          <a:xfrm>
            <a:off x="0" y="4910150"/>
            <a:ext cx="2901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800" tIns="20400" rIns="40800" bIns="204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35</a:t>
            </a:fld>
            <a:endParaRPr sz="11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32" name="Google Shape;432;g2bae170fb06_0_261"/>
          <p:cNvSpPr txBox="1">
            <a:spLocks noGrp="1"/>
          </p:cNvSpPr>
          <p:nvPr>
            <p:ph type="body" idx="1"/>
          </p:nvPr>
        </p:nvSpPr>
        <p:spPr>
          <a:xfrm>
            <a:off x="662750" y="1700975"/>
            <a:ext cx="3619200" cy="2397600"/>
          </a:xfrm>
          <a:prstGeom prst="rect">
            <a:avLst/>
          </a:prstGeom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2000"/>
              <a:buChar char="●"/>
            </a:pPr>
            <a:r>
              <a:rPr lang="en-US" sz="2000" b="1"/>
              <a:t>Litigation</a:t>
            </a:r>
            <a:endParaRPr sz="2000" b="1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Med Malpractice Claims</a:t>
            </a:r>
            <a:endParaRPr sz="1800">
              <a:solidFill>
                <a:srgbClr val="002144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Employment Claims</a:t>
            </a:r>
            <a:endParaRPr sz="1800">
              <a:solidFill>
                <a:srgbClr val="002144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2144"/>
              </a:buClr>
              <a:buSzPts val="1800"/>
              <a:buChar char="○"/>
            </a:pPr>
            <a:r>
              <a:rPr lang="en-US" sz="1800">
                <a:solidFill>
                  <a:srgbClr val="002144"/>
                </a:solidFill>
              </a:rPr>
              <a:t>BIPA</a:t>
            </a:r>
            <a:endParaRPr sz="1800">
              <a:solidFill>
                <a:srgbClr val="002144"/>
              </a:solidFill>
            </a:endParaRPr>
          </a:p>
        </p:txBody>
      </p:sp>
      <p:pic>
        <p:nvPicPr>
          <p:cNvPr id="433" name="Google Shape;433;g2bae170fb06_0_2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7550" y="1451475"/>
            <a:ext cx="3529450" cy="2647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bae170fb06_0_164"/>
          <p:cNvSpPr txBox="1">
            <a:spLocks noGrp="1"/>
          </p:cNvSpPr>
          <p:nvPr>
            <p:ph type="body" idx="1"/>
          </p:nvPr>
        </p:nvSpPr>
        <p:spPr>
          <a:xfrm>
            <a:off x="401875" y="1344275"/>
            <a:ext cx="8660100" cy="3252900"/>
          </a:xfrm>
          <a:prstGeom prst="rect">
            <a:avLst/>
          </a:prstGeom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US" sz="1800"/>
              <a:t>Get a handle on Labor Needs, Rates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US" sz="1800"/>
              <a:t>Get rid of Agency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US" sz="1800"/>
              <a:t>Get control of regulatory concerns and no fines; clean surveys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US" sz="1800"/>
              <a:t>Access all contracts / vendors / payment terms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US" sz="1800"/>
              <a:t>CapEx - Clean up facility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US" sz="1800"/>
              <a:t>Build Census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US" sz="1800"/>
              <a:t>Utilize Technology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US" sz="1800"/>
              <a:t>Training / Encouragement / Enforcement / Communication / Follow Up</a:t>
            </a:r>
            <a:endParaRPr sz="1800"/>
          </a:p>
        </p:txBody>
      </p:sp>
      <p:sp>
        <p:nvSpPr>
          <p:cNvPr id="439" name="Google Shape;439;g2bae170fb06_0_164"/>
          <p:cNvSpPr txBox="1">
            <a:spLocks noGrp="1"/>
          </p:cNvSpPr>
          <p:nvPr>
            <p:ph type="title"/>
          </p:nvPr>
        </p:nvSpPr>
        <p:spPr>
          <a:xfrm>
            <a:off x="458600" y="348275"/>
            <a:ext cx="3949500" cy="919200"/>
          </a:xfrm>
          <a:prstGeom prst="rect">
            <a:avLst/>
          </a:prstGeom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/>
              <a:t>Solutions</a:t>
            </a:r>
            <a:endParaRPr sz="3500" b="1"/>
          </a:p>
        </p:txBody>
      </p:sp>
      <p:sp>
        <p:nvSpPr>
          <p:cNvPr id="440" name="Google Shape;440;g2bae170fb06_0_164"/>
          <p:cNvSpPr txBox="1">
            <a:spLocks noGrp="1"/>
          </p:cNvSpPr>
          <p:nvPr>
            <p:ph type="sldNum" idx="12"/>
          </p:nvPr>
        </p:nvSpPr>
        <p:spPr>
          <a:xfrm>
            <a:off x="8604250" y="4895850"/>
            <a:ext cx="243300" cy="171600"/>
          </a:xfrm>
          <a:prstGeom prst="rect">
            <a:avLst/>
          </a:prstGeom>
        </p:spPr>
        <p:txBody>
          <a:bodyPr spcFirstLastPara="1" wrap="square" lIns="40800" tIns="20400" rIns="40800" bIns="204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2bae170fb06_0_269"/>
          <p:cNvSpPr txBox="1">
            <a:spLocks noGrp="1"/>
          </p:cNvSpPr>
          <p:nvPr>
            <p:ph type="sldNum" idx="12"/>
          </p:nvPr>
        </p:nvSpPr>
        <p:spPr>
          <a:xfrm>
            <a:off x="8604250" y="4895850"/>
            <a:ext cx="2622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800" tIns="20400" rIns="40800" bIns="204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  <p:sp>
        <p:nvSpPr>
          <p:cNvPr id="446" name="Google Shape;446;g2bae170fb06_0_269"/>
          <p:cNvSpPr txBox="1">
            <a:spLocks noGrp="1"/>
          </p:cNvSpPr>
          <p:nvPr>
            <p:ph type="body" idx="4294967295"/>
          </p:nvPr>
        </p:nvSpPr>
        <p:spPr>
          <a:xfrm>
            <a:off x="1085700" y="1680000"/>
            <a:ext cx="6972600" cy="12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Valuation Analysis &amp; The Sales Process</a:t>
            </a:r>
            <a:endParaRPr sz="45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bb42dc46fc_0_0"/>
          <p:cNvSpPr txBox="1">
            <a:spLocks noGrp="1"/>
          </p:cNvSpPr>
          <p:nvPr>
            <p:ph type="sldNum" idx="12"/>
          </p:nvPr>
        </p:nvSpPr>
        <p:spPr>
          <a:xfrm>
            <a:off x="8604250" y="4895850"/>
            <a:ext cx="2622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800" tIns="20400" rIns="40800" bIns="204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  <p:cxnSp>
        <p:nvCxnSpPr>
          <p:cNvPr id="452" name="Google Shape;452;g2bb42dc46fc_0_0"/>
          <p:cNvCxnSpPr/>
          <p:nvPr/>
        </p:nvCxnSpPr>
        <p:spPr>
          <a:xfrm>
            <a:off x="5165610" y="1748943"/>
            <a:ext cx="621600" cy="0"/>
          </a:xfrm>
          <a:prstGeom prst="straightConnector1">
            <a:avLst/>
          </a:prstGeom>
          <a:noFill/>
          <a:ln w="44450" cap="flat" cmpd="sng">
            <a:solidFill>
              <a:schemeClr val="lt1"/>
            </a:solidFill>
            <a:prstDash val="solid"/>
            <a:miter lim="800000"/>
            <a:headEnd type="none" w="sm" len="sm"/>
            <a:tailEnd type="oval" w="med" len="med"/>
          </a:ln>
        </p:spPr>
      </p:cxnSp>
      <p:cxnSp>
        <p:nvCxnSpPr>
          <p:cNvPr id="453" name="Google Shape;453;g2bb42dc46fc_0_0"/>
          <p:cNvCxnSpPr/>
          <p:nvPr/>
        </p:nvCxnSpPr>
        <p:spPr>
          <a:xfrm>
            <a:off x="5165610" y="2911612"/>
            <a:ext cx="621600" cy="0"/>
          </a:xfrm>
          <a:prstGeom prst="straightConnector1">
            <a:avLst/>
          </a:prstGeom>
          <a:noFill/>
          <a:ln w="44450" cap="flat" cmpd="sng">
            <a:solidFill>
              <a:schemeClr val="lt1"/>
            </a:solidFill>
            <a:prstDash val="solid"/>
            <a:miter lim="800000"/>
            <a:headEnd type="none" w="sm" len="sm"/>
            <a:tailEnd type="oval" w="med" len="med"/>
          </a:ln>
        </p:spPr>
      </p:cxnSp>
      <p:cxnSp>
        <p:nvCxnSpPr>
          <p:cNvPr id="454" name="Google Shape;454;g2bb42dc46fc_0_0"/>
          <p:cNvCxnSpPr/>
          <p:nvPr/>
        </p:nvCxnSpPr>
        <p:spPr>
          <a:xfrm>
            <a:off x="5144344" y="510071"/>
            <a:ext cx="621600" cy="0"/>
          </a:xfrm>
          <a:prstGeom prst="straightConnector1">
            <a:avLst/>
          </a:prstGeom>
          <a:noFill/>
          <a:ln w="44450" cap="flat" cmpd="sng">
            <a:solidFill>
              <a:schemeClr val="lt1"/>
            </a:solidFill>
            <a:prstDash val="solid"/>
            <a:miter lim="800000"/>
            <a:headEnd type="none" w="sm" len="sm"/>
            <a:tailEnd type="oval" w="med" len="med"/>
          </a:ln>
        </p:spPr>
      </p:cxnSp>
      <p:cxnSp>
        <p:nvCxnSpPr>
          <p:cNvPr id="455" name="Google Shape;455;g2bb42dc46fc_0_0"/>
          <p:cNvCxnSpPr/>
          <p:nvPr/>
        </p:nvCxnSpPr>
        <p:spPr>
          <a:xfrm>
            <a:off x="5140564" y="510071"/>
            <a:ext cx="0" cy="3771900"/>
          </a:xfrm>
          <a:prstGeom prst="straightConnector1">
            <a:avLst/>
          </a:prstGeom>
          <a:noFill/>
          <a:ln w="508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6" name="Google Shape;456;g2bb42dc46fc_0_0"/>
          <p:cNvSpPr/>
          <p:nvPr/>
        </p:nvSpPr>
        <p:spPr>
          <a:xfrm>
            <a:off x="686831" y="1403441"/>
            <a:ext cx="3559800" cy="19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None/>
            </a:pPr>
            <a:r>
              <a:rPr lang="en-US" sz="6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Valuation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None/>
            </a:pPr>
            <a:r>
              <a:rPr lang="en-US" sz="6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Analysis</a:t>
            </a:r>
            <a:endParaRPr sz="60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57" name="Google Shape;457;g2bb42dc46fc_0_0"/>
          <p:cNvCxnSpPr/>
          <p:nvPr/>
        </p:nvCxnSpPr>
        <p:spPr>
          <a:xfrm>
            <a:off x="5165610" y="4273398"/>
            <a:ext cx="621600" cy="0"/>
          </a:xfrm>
          <a:prstGeom prst="straightConnector1">
            <a:avLst/>
          </a:prstGeom>
          <a:noFill/>
          <a:ln w="44450" cap="flat" cmpd="sng">
            <a:solidFill>
              <a:schemeClr val="lt1"/>
            </a:solidFill>
            <a:prstDash val="solid"/>
            <a:miter lim="800000"/>
            <a:headEnd type="none" w="sm" len="sm"/>
            <a:tailEnd type="oval" w="med" len="med"/>
          </a:ln>
        </p:spPr>
      </p:cxnSp>
      <p:sp>
        <p:nvSpPr>
          <p:cNvPr id="458" name="Google Shape;458;g2bb42dc46fc_0_0"/>
          <p:cNvSpPr txBox="1"/>
          <p:nvPr/>
        </p:nvSpPr>
        <p:spPr>
          <a:xfrm>
            <a:off x="6421383" y="199268"/>
            <a:ext cx="2069100" cy="7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algun Gothic"/>
              <a:buNone/>
            </a:pPr>
            <a:r>
              <a:rPr lang="en-US" sz="11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Confidentially provide ESI with your facility’s trailing 12-month financial statements.</a:t>
            </a:r>
            <a:endParaRPr sz="11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9" name="Google Shape;459;g2bb42dc46fc_0_0"/>
          <p:cNvSpPr txBox="1"/>
          <p:nvPr/>
        </p:nvSpPr>
        <p:spPr>
          <a:xfrm>
            <a:off x="6488546" y="1383818"/>
            <a:ext cx="2069100" cy="9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algun Gothic"/>
              <a:buNone/>
            </a:pPr>
            <a:r>
              <a:rPr lang="en-US" sz="11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ESI Analyst Team builds financial models analyzing data and compares your facility to industry.  </a:t>
            </a:r>
            <a:endParaRPr sz="11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0" name="Google Shape;460;g2bb42dc46fc_0_0"/>
          <p:cNvSpPr txBox="1"/>
          <p:nvPr/>
        </p:nvSpPr>
        <p:spPr>
          <a:xfrm>
            <a:off x="6520405" y="2520446"/>
            <a:ext cx="2069100" cy="7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algun Gothic"/>
              <a:buNone/>
            </a:pPr>
            <a:r>
              <a:rPr lang="en-US" sz="11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ESI delivers 20+ page market report with industry information and market valuation.</a:t>
            </a:r>
            <a:endParaRPr sz="11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1" name="Google Shape;461;g2bb42dc46fc_0_0"/>
          <p:cNvSpPr txBox="1"/>
          <p:nvPr/>
        </p:nvSpPr>
        <p:spPr>
          <a:xfrm>
            <a:off x="6535161" y="3855872"/>
            <a:ext cx="2069100" cy="9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algun Gothic"/>
              <a:buNone/>
            </a:pPr>
            <a:r>
              <a:rPr lang="en-US" sz="11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We will discuss best possible market strategies specific to your facility with Q&amp;A with your leadership team.</a:t>
            </a:r>
            <a:endParaRPr sz="11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2" name="Google Shape;462;g2bb42dc46fc_0_0"/>
          <p:cNvSpPr/>
          <p:nvPr/>
        </p:nvSpPr>
        <p:spPr>
          <a:xfrm>
            <a:off x="5877319" y="90905"/>
            <a:ext cx="4917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"/>
              <a:buNone/>
            </a:pPr>
            <a:r>
              <a:rPr lang="en-US" sz="5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sz="1100"/>
          </a:p>
        </p:txBody>
      </p:sp>
      <p:sp>
        <p:nvSpPr>
          <p:cNvPr id="463" name="Google Shape;463;g2bb42dc46fc_0_0"/>
          <p:cNvSpPr/>
          <p:nvPr/>
        </p:nvSpPr>
        <p:spPr>
          <a:xfrm>
            <a:off x="5934238" y="1327804"/>
            <a:ext cx="4917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"/>
              <a:buNone/>
            </a:pPr>
            <a:r>
              <a:rPr lang="en-US" sz="5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sz="50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4" name="Google Shape;464;g2bb42dc46fc_0_0"/>
          <p:cNvSpPr/>
          <p:nvPr/>
        </p:nvSpPr>
        <p:spPr>
          <a:xfrm>
            <a:off x="5955895" y="2484041"/>
            <a:ext cx="4917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"/>
              <a:buNone/>
            </a:pPr>
            <a:r>
              <a:rPr lang="en-US" sz="5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endParaRPr sz="50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5" name="Google Shape;465;g2bb42dc46fc_0_0"/>
          <p:cNvSpPr/>
          <p:nvPr/>
        </p:nvSpPr>
        <p:spPr>
          <a:xfrm>
            <a:off x="5943079" y="3843252"/>
            <a:ext cx="4917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"/>
              <a:buNone/>
            </a:pPr>
            <a:r>
              <a:rPr lang="en-US" sz="5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</a:t>
            </a:r>
            <a:endParaRPr sz="11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2bb42dc46fc_0_39"/>
          <p:cNvSpPr txBox="1">
            <a:spLocks noGrp="1"/>
          </p:cNvSpPr>
          <p:nvPr>
            <p:ph type="title"/>
          </p:nvPr>
        </p:nvSpPr>
        <p:spPr>
          <a:xfrm>
            <a:off x="332500" y="425075"/>
            <a:ext cx="4359300" cy="919200"/>
          </a:xfrm>
          <a:prstGeom prst="rect">
            <a:avLst/>
          </a:prstGeom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/>
              <a:t>CAPITALIZATION RATES</a:t>
            </a:r>
            <a:endParaRPr sz="2600" b="1"/>
          </a:p>
        </p:txBody>
      </p:sp>
      <p:sp>
        <p:nvSpPr>
          <p:cNvPr id="471" name="Google Shape;471;g2bb42dc46fc_0_39"/>
          <p:cNvSpPr txBox="1">
            <a:spLocks noGrp="1"/>
          </p:cNvSpPr>
          <p:nvPr>
            <p:ph type="sldNum" idx="12"/>
          </p:nvPr>
        </p:nvSpPr>
        <p:spPr>
          <a:xfrm>
            <a:off x="8604250" y="4895850"/>
            <a:ext cx="243300" cy="171600"/>
          </a:xfrm>
          <a:prstGeom prst="rect">
            <a:avLst/>
          </a:prstGeom>
        </p:spPr>
        <p:txBody>
          <a:bodyPr spcFirstLastPara="1" wrap="square" lIns="40800" tIns="20400" rIns="40800" bIns="204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  <p:sp>
        <p:nvSpPr>
          <p:cNvPr id="472" name="Google Shape;472;g2bb42dc46fc_0_39"/>
          <p:cNvSpPr txBox="1"/>
          <p:nvPr/>
        </p:nvSpPr>
        <p:spPr>
          <a:xfrm>
            <a:off x="6591455" y="404856"/>
            <a:ext cx="2329800" cy="43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"/>
              <a:buFont typeface="Open Sans"/>
              <a:buNone/>
            </a:pPr>
            <a:r>
              <a:rPr lang="en-US" sz="9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WHAT IS A CAP RATE?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"/>
              <a:buFont typeface="Calibri"/>
              <a:buNone/>
            </a:pPr>
            <a:endParaRPr sz="80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1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Open Sans"/>
              <a:buNone/>
            </a:pPr>
            <a:r>
              <a:rPr lang="en-US" sz="80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 capitalization rate is a ratio of a property’s net operating income (NOI) to its market value, much like the inverse of a price to earnings (PE) ratio in the stock market. 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1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1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Open Sans"/>
              <a:buNone/>
            </a:pPr>
            <a:r>
              <a:rPr lang="en-US" sz="80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Investors use capitalization rates to measure the required return for the forecasted risk of an asset. 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1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endParaRPr sz="800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1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Open Sans"/>
              <a:buNone/>
            </a:pPr>
            <a:r>
              <a:rPr lang="en-US" sz="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 higher capitalization rate denotes greater risk and therefore requires a higher return.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1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1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Open Sans"/>
              <a:buNone/>
            </a:pPr>
            <a:r>
              <a:rPr lang="en-US" sz="80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Capitalization rates for skilled nursing and senior living facilities have trended in the range of 4.0% - 14.0% in 2022, with the large variances in the cap rate range due to location, size, age of facility, room layout (private rooms vs shared), and occupancy.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"/>
              <a:buFont typeface="Calibri"/>
              <a:buNone/>
            </a:pPr>
            <a:endParaRPr sz="8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73" name="Google Shape;473;g2bb42dc46fc_0_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2501" y="1147000"/>
            <a:ext cx="6072600" cy="213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g2bb42dc46fc_0_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2501" y="3214214"/>
            <a:ext cx="6072600" cy="192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bae170fb06_0_2"/>
          <p:cNvSpPr txBox="1">
            <a:spLocks noGrp="1"/>
          </p:cNvSpPr>
          <p:nvPr>
            <p:ph type="sldNum" idx="4294967295"/>
          </p:nvPr>
        </p:nvSpPr>
        <p:spPr>
          <a:xfrm>
            <a:off x="0" y="4910138"/>
            <a:ext cx="1572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800" tIns="20400" rIns="40800" bIns="204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4</a:t>
            </a:fld>
            <a:endParaRPr sz="11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77" name="Google Shape;177;g2bae170fb06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9728" y="1337425"/>
            <a:ext cx="2519100" cy="251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g2bae170fb06_0_2"/>
          <p:cNvSpPr txBox="1">
            <a:spLocks noGrp="1"/>
          </p:cNvSpPr>
          <p:nvPr>
            <p:ph type="body" idx="1"/>
          </p:nvPr>
        </p:nvSpPr>
        <p:spPr>
          <a:xfrm>
            <a:off x="1055175" y="2058032"/>
            <a:ext cx="5112600" cy="19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Senior Managing Director</a:t>
            </a:r>
            <a:endParaRPr sz="2000"/>
          </a:p>
          <a:p>
            <a:pPr marL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MonticelloAM</a:t>
            </a:r>
            <a:endParaRPr sz="2000"/>
          </a:p>
          <a:p>
            <a:pPr marL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>
                <a:solidFill>
                  <a:schemeClr val="hlink"/>
                </a:solidFill>
                <a:hlinkClick r:id="rId4"/>
              </a:rPr>
              <a:t>kgordon@monticelloam.com</a:t>
            </a:r>
            <a:endParaRPr sz="2000"/>
          </a:p>
        </p:txBody>
      </p:sp>
      <p:sp>
        <p:nvSpPr>
          <p:cNvPr id="179" name="Google Shape;179;g2bae170fb06_0_2"/>
          <p:cNvSpPr txBox="1">
            <a:spLocks noGrp="1"/>
          </p:cNvSpPr>
          <p:nvPr>
            <p:ph type="title"/>
          </p:nvPr>
        </p:nvSpPr>
        <p:spPr>
          <a:xfrm>
            <a:off x="1055175" y="1459948"/>
            <a:ext cx="5112600" cy="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/>
              <a:t>Kim Gordon</a:t>
            </a:r>
            <a:endParaRPr sz="3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2bae170fb06_0_727"/>
          <p:cNvSpPr/>
          <p:nvPr/>
        </p:nvSpPr>
        <p:spPr>
          <a:xfrm>
            <a:off x="20423" y="441604"/>
            <a:ext cx="9142200" cy="4701900"/>
          </a:xfrm>
          <a:prstGeom prst="rect">
            <a:avLst/>
          </a:prstGeom>
          <a:solidFill>
            <a:srgbClr val="FFFFFF">
              <a:alpha val="8471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g2bae170fb06_0_727"/>
          <p:cNvSpPr txBox="1">
            <a:spLocks noGrp="1"/>
          </p:cNvSpPr>
          <p:nvPr>
            <p:ph type="sldNum" idx="12"/>
          </p:nvPr>
        </p:nvSpPr>
        <p:spPr>
          <a:xfrm>
            <a:off x="7073412" y="48696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  <p:sp>
        <p:nvSpPr>
          <p:cNvPr id="481" name="Google Shape;481;g2bae170fb06_0_727"/>
          <p:cNvSpPr/>
          <p:nvPr/>
        </p:nvSpPr>
        <p:spPr>
          <a:xfrm>
            <a:off x="-1" y="36266"/>
            <a:ext cx="9142200" cy="366900"/>
          </a:xfrm>
          <a:prstGeom prst="rect">
            <a:avLst/>
          </a:prstGeom>
          <a:solidFill>
            <a:srgbClr val="083A7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None/>
            </a:pPr>
            <a:endParaRPr sz="2700" b="1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2" name="Google Shape;482;g2bae170fb06_0_727"/>
          <p:cNvSpPr txBox="1"/>
          <p:nvPr/>
        </p:nvSpPr>
        <p:spPr>
          <a:xfrm>
            <a:off x="-1" y="49504"/>
            <a:ext cx="45711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Open Sans"/>
              <a:buNone/>
            </a:pPr>
            <a:r>
              <a:rPr lang="en-US" sz="15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VALUATION EXMAPLE</a:t>
            </a:r>
            <a:endParaRPr sz="1800" b="1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83" name="Google Shape;483;g2bae170fb06_0_727"/>
          <p:cNvCxnSpPr/>
          <p:nvPr/>
        </p:nvCxnSpPr>
        <p:spPr>
          <a:xfrm>
            <a:off x="4571090" y="71772"/>
            <a:ext cx="0" cy="2796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84" name="Google Shape;484;g2bae170fb06_0_727"/>
          <p:cNvGrpSpPr/>
          <p:nvPr/>
        </p:nvGrpSpPr>
        <p:grpSpPr>
          <a:xfrm rot="10800000" flipH="1">
            <a:off x="1756965" y="5011990"/>
            <a:ext cx="7036641" cy="59738"/>
            <a:chOff x="0" y="0"/>
            <a:chExt cx="12009970" cy="88803"/>
          </a:xfrm>
        </p:grpSpPr>
        <p:sp>
          <p:nvSpPr>
            <p:cNvPr id="485" name="Google Shape;485;g2bae170fb06_0_727"/>
            <p:cNvSpPr/>
            <p:nvPr/>
          </p:nvSpPr>
          <p:spPr>
            <a:xfrm>
              <a:off x="0" y="1"/>
              <a:ext cx="2973900" cy="88800"/>
            </a:xfrm>
            <a:prstGeom prst="rect">
              <a:avLst/>
            </a:prstGeom>
            <a:solidFill>
              <a:srgbClr val="083A7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Calibri"/>
                <a:buNone/>
              </a:pPr>
              <a:endPara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g2bae170fb06_0_727"/>
            <p:cNvSpPr/>
            <p:nvPr/>
          </p:nvSpPr>
          <p:spPr>
            <a:xfrm>
              <a:off x="3004398" y="3"/>
              <a:ext cx="2973900" cy="88800"/>
            </a:xfrm>
            <a:prstGeom prst="rect">
              <a:avLst/>
            </a:prstGeom>
            <a:solidFill>
              <a:srgbClr val="A1B4BB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Calibri"/>
                <a:buNone/>
              </a:pPr>
              <a:endPara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g2bae170fb06_0_727"/>
            <p:cNvSpPr/>
            <p:nvPr/>
          </p:nvSpPr>
          <p:spPr>
            <a:xfrm>
              <a:off x="6016422" y="3"/>
              <a:ext cx="2973900" cy="888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Calibri"/>
                <a:buNone/>
              </a:pPr>
              <a:endPara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g2bae170fb06_0_727"/>
            <p:cNvSpPr/>
            <p:nvPr/>
          </p:nvSpPr>
          <p:spPr>
            <a:xfrm>
              <a:off x="9036070" y="0"/>
              <a:ext cx="2973900" cy="88800"/>
            </a:xfrm>
            <a:prstGeom prst="rect">
              <a:avLst/>
            </a:prstGeom>
            <a:solidFill>
              <a:srgbClr val="A1B4BB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Calibri"/>
                <a:buNone/>
              </a:pPr>
              <a:endPara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9" name="Google Shape;489;g2bae170fb06_0_727"/>
          <p:cNvSpPr txBox="1"/>
          <p:nvPr/>
        </p:nvSpPr>
        <p:spPr>
          <a:xfrm>
            <a:off x="1243" y="562662"/>
            <a:ext cx="9144000" cy="253800"/>
          </a:xfrm>
          <a:prstGeom prst="rect">
            <a:avLst/>
          </a:prstGeom>
          <a:solidFill>
            <a:srgbClr val="366091">
              <a:alpha val="80000"/>
            </a:srgbClr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</a:pPr>
            <a:r>
              <a:rPr lang="en-US" sz="12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ESI CURRENT MARKET VALUE:</a:t>
            </a:r>
            <a:endParaRPr sz="1100"/>
          </a:p>
        </p:txBody>
      </p:sp>
      <p:sp>
        <p:nvSpPr>
          <p:cNvPr id="490" name="Google Shape;490;g2bae170fb06_0_727"/>
          <p:cNvSpPr txBox="1"/>
          <p:nvPr/>
        </p:nvSpPr>
        <p:spPr>
          <a:xfrm>
            <a:off x="-1" y="2787680"/>
            <a:ext cx="9162600" cy="253800"/>
          </a:xfrm>
          <a:prstGeom prst="rect">
            <a:avLst/>
          </a:prstGeom>
          <a:solidFill>
            <a:srgbClr val="366091">
              <a:alpha val="80000"/>
            </a:srgbClr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</a:pPr>
            <a:r>
              <a:rPr lang="en-US" sz="12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CASHFLOW VALUE:</a:t>
            </a:r>
            <a:endParaRPr sz="1100"/>
          </a:p>
        </p:txBody>
      </p:sp>
      <p:grpSp>
        <p:nvGrpSpPr>
          <p:cNvPr id="491" name="Google Shape;491;g2bae170fb06_0_727"/>
          <p:cNvGrpSpPr/>
          <p:nvPr/>
        </p:nvGrpSpPr>
        <p:grpSpPr>
          <a:xfrm>
            <a:off x="-9896" y="3825164"/>
            <a:ext cx="9162319" cy="1032514"/>
            <a:chOff x="-3559" y="3094658"/>
            <a:chExt cx="12216425" cy="1376685"/>
          </a:xfrm>
        </p:grpSpPr>
        <p:grpSp>
          <p:nvGrpSpPr>
            <p:cNvPr id="492" name="Google Shape;492;g2bae170fb06_0_727"/>
            <p:cNvGrpSpPr/>
            <p:nvPr/>
          </p:nvGrpSpPr>
          <p:grpSpPr>
            <a:xfrm>
              <a:off x="-3559" y="3094658"/>
              <a:ext cx="12216425" cy="1376685"/>
              <a:chOff x="-3559" y="2932733"/>
              <a:chExt cx="12216425" cy="1376685"/>
            </a:xfrm>
          </p:grpSpPr>
          <p:sp>
            <p:nvSpPr>
              <p:cNvPr id="493" name="Google Shape;493;g2bae170fb06_0_727"/>
              <p:cNvSpPr/>
              <p:nvPr/>
            </p:nvSpPr>
            <p:spPr>
              <a:xfrm>
                <a:off x="-3559" y="2932733"/>
                <a:ext cx="2432400" cy="1075500"/>
              </a:xfrm>
              <a:prstGeom prst="rect">
                <a:avLst/>
              </a:prstGeom>
              <a:solidFill>
                <a:srgbClr val="002060"/>
              </a:solidFill>
              <a:ln w="9525" cap="flat" cmpd="sng">
                <a:solidFill>
                  <a:srgbClr val="F2F2F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Calibri"/>
                  <a:buNone/>
                </a:pPr>
                <a:endParaRPr sz="9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4" name="Google Shape;494;g2bae170fb06_0_727"/>
              <p:cNvSpPr txBox="1"/>
              <p:nvPr/>
            </p:nvSpPr>
            <p:spPr>
              <a:xfrm>
                <a:off x="10496" y="4042119"/>
                <a:ext cx="2389800" cy="24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300"/>
                  <a:buFont typeface="Open Sans"/>
                  <a:buNone/>
                </a:pPr>
                <a:r>
                  <a:rPr lang="en-US" sz="1100" b="1" i="0" u="none" strike="noStrike" cap="none">
                    <a:solidFill>
                      <a:srgbClr val="00206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COMMUNITY</a:t>
                </a:r>
                <a:endParaRPr sz="800" b="0" i="0" u="none" strike="noStrike" cap="none">
                  <a:solidFill>
                    <a:srgbClr val="00206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5" name="Google Shape;495;g2bae170fb06_0_727"/>
              <p:cNvSpPr/>
              <p:nvPr/>
            </p:nvSpPr>
            <p:spPr>
              <a:xfrm>
                <a:off x="2437669" y="2932733"/>
                <a:ext cx="2432400" cy="1075500"/>
              </a:xfrm>
              <a:prstGeom prst="rect">
                <a:avLst/>
              </a:prstGeom>
              <a:solidFill>
                <a:srgbClr val="083A72"/>
              </a:solidFill>
              <a:ln w="9525" cap="flat" cmpd="sng">
                <a:solidFill>
                  <a:srgbClr val="F2F2F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Calibri"/>
                  <a:buNone/>
                </a:pPr>
                <a:endParaRPr sz="9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6" name="Google Shape;496;g2bae170fb06_0_727"/>
              <p:cNvSpPr txBox="1"/>
              <p:nvPr/>
            </p:nvSpPr>
            <p:spPr>
              <a:xfrm>
                <a:off x="2403393" y="4039419"/>
                <a:ext cx="2447100" cy="267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300"/>
                  <a:buFont typeface="Open Sans"/>
                  <a:buNone/>
                </a:pPr>
                <a:r>
                  <a:rPr lang="en-US" sz="1100" b="1" i="0" u="none" strike="noStrike" cap="none">
                    <a:solidFill>
                      <a:srgbClr val="00206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NET OPERATING INCOME</a:t>
                </a:r>
                <a:endParaRPr sz="1100"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200"/>
                  <a:buFont typeface="Open Sans"/>
                  <a:buNone/>
                </a:pPr>
                <a:r>
                  <a:rPr lang="en-US" sz="800" b="0" i="0" u="none" strike="noStrike" cap="none">
                    <a:solidFill>
                      <a:srgbClr val="00206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(Trailing Twelve Months)</a:t>
                </a:r>
                <a:endParaRPr sz="1100"/>
              </a:p>
            </p:txBody>
          </p:sp>
          <p:sp>
            <p:nvSpPr>
              <p:cNvPr id="497" name="Google Shape;497;g2bae170fb06_0_727"/>
              <p:cNvSpPr/>
              <p:nvPr/>
            </p:nvSpPr>
            <p:spPr>
              <a:xfrm>
                <a:off x="9746266" y="2932733"/>
                <a:ext cx="2466600" cy="1075500"/>
              </a:xfrm>
              <a:prstGeom prst="rect">
                <a:avLst/>
              </a:prstGeom>
              <a:solidFill>
                <a:srgbClr val="0C5AB1"/>
              </a:solidFill>
              <a:ln w="9525" cap="flat" cmpd="sng">
                <a:solidFill>
                  <a:srgbClr val="F2F2F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Calibri"/>
                  <a:buNone/>
                </a:pPr>
                <a:endParaRPr sz="9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8" name="Google Shape;498;g2bae170fb06_0_727"/>
              <p:cNvSpPr txBox="1"/>
              <p:nvPr/>
            </p:nvSpPr>
            <p:spPr>
              <a:xfrm>
                <a:off x="7312912" y="4042118"/>
                <a:ext cx="2427300" cy="267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300"/>
                  <a:buFont typeface="Open Sans"/>
                  <a:buNone/>
                </a:pPr>
                <a:r>
                  <a:rPr lang="en-US" sz="1100" b="1" i="0" u="none" strike="noStrike" cap="none">
                    <a:solidFill>
                      <a:srgbClr val="00206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ASSET VALUE</a:t>
                </a:r>
                <a:endParaRPr sz="1100"/>
              </a:p>
            </p:txBody>
          </p:sp>
          <p:sp>
            <p:nvSpPr>
              <p:cNvPr id="499" name="Google Shape;499;g2bae170fb06_0_727"/>
              <p:cNvSpPr/>
              <p:nvPr/>
            </p:nvSpPr>
            <p:spPr>
              <a:xfrm>
                <a:off x="4873059" y="2932733"/>
                <a:ext cx="2432400" cy="1075500"/>
              </a:xfrm>
              <a:prstGeom prst="rect">
                <a:avLst/>
              </a:prstGeom>
              <a:solidFill>
                <a:srgbClr val="0A4991"/>
              </a:solidFill>
              <a:ln w="9525" cap="flat" cmpd="sng">
                <a:solidFill>
                  <a:srgbClr val="F2F2F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Calibri"/>
                  <a:buNone/>
                </a:pPr>
                <a:endParaRPr sz="9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0" name="Google Shape;500;g2bae170fb06_0_727"/>
              <p:cNvSpPr txBox="1"/>
              <p:nvPr/>
            </p:nvSpPr>
            <p:spPr>
              <a:xfrm>
                <a:off x="4829327" y="4042118"/>
                <a:ext cx="2407800" cy="264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300"/>
                  <a:buFont typeface="Open Sans"/>
                  <a:buNone/>
                </a:pPr>
                <a:r>
                  <a:rPr lang="en-US" sz="1100" b="1" i="0" u="none" strike="noStrike" cap="none">
                    <a:solidFill>
                      <a:srgbClr val="00206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CAPITLIZATION RATE</a:t>
                </a:r>
                <a:endParaRPr sz="1100"/>
              </a:p>
            </p:txBody>
          </p:sp>
          <p:sp>
            <p:nvSpPr>
              <p:cNvPr id="501" name="Google Shape;501;g2bae170fb06_0_727"/>
              <p:cNvSpPr txBox="1"/>
              <p:nvPr/>
            </p:nvSpPr>
            <p:spPr>
              <a:xfrm>
                <a:off x="40083" y="3034529"/>
                <a:ext cx="2376900" cy="954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100"/>
                  <a:buFont typeface="Open Sans"/>
                  <a:buNone/>
                </a:pPr>
                <a:r>
                  <a:rPr lang="en-US" sz="2100" b="1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SENIORS HOUSING</a:t>
                </a:r>
                <a:endParaRPr sz="1100"/>
              </a:p>
            </p:txBody>
          </p:sp>
          <p:sp>
            <p:nvSpPr>
              <p:cNvPr id="502" name="Google Shape;502;g2bae170fb06_0_727"/>
              <p:cNvSpPr txBox="1"/>
              <p:nvPr/>
            </p:nvSpPr>
            <p:spPr>
              <a:xfrm>
                <a:off x="2441719" y="3249972"/>
                <a:ext cx="2425800" cy="52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100"/>
                  <a:buFont typeface="Open Sans"/>
                  <a:buNone/>
                </a:pPr>
                <a:r>
                  <a:rPr lang="en-US" sz="2100" b="1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$1,449,699</a:t>
                </a:r>
                <a:endParaRPr sz="1100"/>
              </a:p>
            </p:txBody>
          </p:sp>
          <p:sp>
            <p:nvSpPr>
              <p:cNvPr id="503" name="Google Shape;503;g2bae170fb06_0_727"/>
              <p:cNvSpPr txBox="1"/>
              <p:nvPr/>
            </p:nvSpPr>
            <p:spPr>
              <a:xfrm>
                <a:off x="4878655" y="3249972"/>
                <a:ext cx="2385300" cy="52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100"/>
                  <a:buFont typeface="Open Sans"/>
                  <a:buNone/>
                </a:pPr>
                <a:r>
                  <a:rPr lang="en-US" sz="2100" b="1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8.00%</a:t>
                </a:r>
                <a:endParaRPr sz="21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4" name="Google Shape;504;g2bae170fb06_0_727"/>
              <p:cNvSpPr txBox="1"/>
              <p:nvPr/>
            </p:nvSpPr>
            <p:spPr>
              <a:xfrm>
                <a:off x="9740671" y="3249972"/>
                <a:ext cx="2398200" cy="52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100"/>
                  <a:buFont typeface="Open Sans"/>
                  <a:buNone/>
                </a:pPr>
                <a:r>
                  <a:rPr lang="en-US" sz="2100" b="1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$218,000</a:t>
                </a:r>
                <a:endParaRPr sz="1100"/>
              </a:p>
            </p:txBody>
          </p:sp>
        </p:grpSp>
        <p:sp>
          <p:nvSpPr>
            <p:cNvPr id="505" name="Google Shape;505;g2bae170fb06_0_727"/>
            <p:cNvSpPr/>
            <p:nvPr/>
          </p:nvSpPr>
          <p:spPr>
            <a:xfrm>
              <a:off x="7307790" y="3094658"/>
              <a:ext cx="2432400" cy="1075500"/>
            </a:xfrm>
            <a:prstGeom prst="rect">
              <a:avLst/>
            </a:prstGeom>
            <a:solidFill>
              <a:srgbClr val="366091"/>
            </a:solidFill>
            <a:ln w="952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endParaRPr sz="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06" name="Google Shape;506;g2bae170fb06_0_727"/>
            <p:cNvSpPr txBox="1"/>
            <p:nvPr/>
          </p:nvSpPr>
          <p:spPr>
            <a:xfrm>
              <a:off x="7312913" y="3411897"/>
              <a:ext cx="2377500" cy="523200"/>
            </a:xfrm>
            <a:prstGeom prst="rect">
              <a:avLst/>
            </a:prstGeom>
            <a:solidFill>
              <a:srgbClr val="36609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Open Sans"/>
                <a:buNone/>
              </a:pPr>
              <a:r>
                <a:rPr lang="en-US" sz="21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$18,100,000</a:t>
              </a:r>
              <a:endParaRPr sz="1100"/>
            </a:p>
          </p:txBody>
        </p:sp>
        <p:sp>
          <p:nvSpPr>
            <p:cNvPr id="507" name="Google Shape;507;g2bae170fb06_0_727"/>
            <p:cNvSpPr txBox="1"/>
            <p:nvPr/>
          </p:nvSpPr>
          <p:spPr>
            <a:xfrm>
              <a:off x="9788607" y="4201344"/>
              <a:ext cx="2385900" cy="26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300"/>
                <a:buFont typeface="Open Sans"/>
                <a:buNone/>
              </a:pPr>
              <a:r>
                <a:rPr lang="en-US" sz="1100" b="1" i="0" u="none" strike="noStrike" cap="none">
                  <a:solidFill>
                    <a:srgbClr val="002060"/>
                  </a:solidFill>
                  <a:latin typeface="Open Sans"/>
                  <a:ea typeface="Open Sans"/>
                  <a:cs typeface="Open Sans"/>
                  <a:sym typeface="Open Sans"/>
                </a:rPr>
                <a:t>PER BED/UNIT VALUE</a:t>
              </a:r>
              <a:endParaRPr sz="1100"/>
            </a:p>
          </p:txBody>
        </p:sp>
      </p:grpSp>
      <p:grpSp>
        <p:nvGrpSpPr>
          <p:cNvPr id="508" name="Google Shape;508;g2bae170fb06_0_727"/>
          <p:cNvGrpSpPr/>
          <p:nvPr/>
        </p:nvGrpSpPr>
        <p:grpSpPr>
          <a:xfrm>
            <a:off x="-7549" y="3035614"/>
            <a:ext cx="9162320" cy="806625"/>
            <a:chOff x="-7599" y="3646262"/>
            <a:chExt cx="12216426" cy="1075500"/>
          </a:xfrm>
        </p:grpSpPr>
        <p:sp>
          <p:nvSpPr>
            <p:cNvPr id="509" name="Google Shape;509;g2bae170fb06_0_727"/>
            <p:cNvSpPr/>
            <p:nvPr/>
          </p:nvSpPr>
          <p:spPr>
            <a:xfrm>
              <a:off x="-7599" y="3646262"/>
              <a:ext cx="2432400" cy="1075500"/>
            </a:xfrm>
            <a:prstGeom prst="rect">
              <a:avLst/>
            </a:prstGeom>
            <a:solidFill>
              <a:srgbClr val="002060"/>
            </a:solidFill>
            <a:ln w="952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endParaRPr sz="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10" name="Google Shape;510;g2bae170fb06_0_727"/>
            <p:cNvSpPr/>
            <p:nvPr/>
          </p:nvSpPr>
          <p:spPr>
            <a:xfrm>
              <a:off x="2433629" y="3646262"/>
              <a:ext cx="2432400" cy="1075500"/>
            </a:xfrm>
            <a:prstGeom prst="rect">
              <a:avLst/>
            </a:prstGeom>
            <a:solidFill>
              <a:srgbClr val="083A72"/>
            </a:solidFill>
            <a:ln w="952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endParaRPr sz="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11" name="Google Shape;511;g2bae170fb06_0_727"/>
            <p:cNvSpPr/>
            <p:nvPr/>
          </p:nvSpPr>
          <p:spPr>
            <a:xfrm>
              <a:off x="9742227" y="3646262"/>
              <a:ext cx="2466600" cy="1075500"/>
            </a:xfrm>
            <a:prstGeom prst="rect">
              <a:avLst/>
            </a:prstGeom>
            <a:solidFill>
              <a:srgbClr val="0C5AB1"/>
            </a:solidFill>
            <a:ln w="952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endParaRPr sz="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12" name="Google Shape;512;g2bae170fb06_0_727"/>
            <p:cNvSpPr/>
            <p:nvPr/>
          </p:nvSpPr>
          <p:spPr>
            <a:xfrm>
              <a:off x="4869019" y="3646262"/>
              <a:ext cx="2432400" cy="1075500"/>
            </a:xfrm>
            <a:prstGeom prst="rect">
              <a:avLst/>
            </a:prstGeom>
            <a:solidFill>
              <a:srgbClr val="0A4991"/>
            </a:solidFill>
            <a:ln w="952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endParaRPr sz="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13" name="Google Shape;513;g2bae170fb06_0_727"/>
            <p:cNvSpPr txBox="1"/>
            <p:nvPr/>
          </p:nvSpPr>
          <p:spPr>
            <a:xfrm>
              <a:off x="36043" y="3748058"/>
              <a:ext cx="2376900" cy="95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Open Sans"/>
                <a:buNone/>
              </a:pPr>
              <a:r>
                <a:rPr lang="en-US" sz="21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SKILLED NURSING</a:t>
              </a:r>
              <a:endParaRPr sz="1100"/>
            </a:p>
          </p:txBody>
        </p:sp>
        <p:sp>
          <p:nvSpPr>
            <p:cNvPr id="514" name="Google Shape;514;g2bae170fb06_0_727"/>
            <p:cNvSpPr txBox="1"/>
            <p:nvPr/>
          </p:nvSpPr>
          <p:spPr>
            <a:xfrm>
              <a:off x="2437679" y="3963501"/>
              <a:ext cx="24258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Open Sans"/>
                <a:buNone/>
              </a:pPr>
              <a:r>
                <a:rPr lang="en-US" sz="21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$591,260</a:t>
              </a:r>
              <a:endParaRPr sz="1100"/>
            </a:p>
          </p:txBody>
        </p:sp>
        <p:sp>
          <p:nvSpPr>
            <p:cNvPr id="515" name="Google Shape;515;g2bae170fb06_0_727"/>
            <p:cNvSpPr txBox="1"/>
            <p:nvPr/>
          </p:nvSpPr>
          <p:spPr>
            <a:xfrm>
              <a:off x="4874615" y="3963501"/>
              <a:ext cx="23853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Open Sans"/>
                <a:buNone/>
              </a:pPr>
              <a:r>
                <a:rPr lang="en-US" sz="21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12.50%</a:t>
              </a:r>
              <a:endParaRPr sz="21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16" name="Google Shape;516;g2bae170fb06_0_727"/>
            <p:cNvSpPr txBox="1"/>
            <p:nvPr/>
          </p:nvSpPr>
          <p:spPr>
            <a:xfrm>
              <a:off x="9736631" y="3963501"/>
              <a:ext cx="23982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Open Sans"/>
                <a:buNone/>
              </a:pPr>
              <a:r>
                <a:rPr lang="en-US" sz="21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$20,000</a:t>
              </a:r>
              <a:endParaRPr sz="1100"/>
            </a:p>
          </p:txBody>
        </p:sp>
        <p:sp>
          <p:nvSpPr>
            <p:cNvPr id="517" name="Google Shape;517;g2bae170fb06_0_727"/>
            <p:cNvSpPr/>
            <p:nvPr/>
          </p:nvSpPr>
          <p:spPr>
            <a:xfrm>
              <a:off x="7303750" y="3646262"/>
              <a:ext cx="2432400" cy="1075500"/>
            </a:xfrm>
            <a:prstGeom prst="rect">
              <a:avLst/>
            </a:prstGeom>
            <a:solidFill>
              <a:srgbClr val="366091"/>
            </a:solidFill>
            <a:ln w="952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endParaRPr sz="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18" name="Google Shape;518;g2bae170fb06_0_727"/>
            <p:cNvSpPr txBox="1"/>
            <p:nvPr/>
          </p:nvSpPr>
          <p:spPr>
            <a:xfrm>
              <a:off x="7391399" y="3963501"/>
              <a:ext cx="2295000" cy="523200"/>
            </a:xfrm>
            <a:prstGeom prst="rect">
              <a:avLst/>
            </a:prstGeom>
            <a:solidFill>
              <a:srgbClr val="36609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Open Sans"/>
                <a:buNone/>
              </a:pPr>
              <a:r>
                <a:rPr lang="en-US" sz="21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$4,700,000</a:t>
              </a:r>
              <a:endParaRPr sz="1100"/>
            </a:p>
          </p:txBody>
        </p:sp>
      </p:grpSp>
      <p:grpSp>
        <p:nvGrpSpPr>
          <p:cNvPr id="519" name="Google Shape;519;g2bae170fb06_0_727"/>
          <p:cNvGrpSpPr/>
          <p:nvPr/>
        </p:nvGrpSpPr>
        <p:grpSpPr>
          <a:xfrm>
            <a:off x="-2089" y="1595888"/>
            <a:ext cx="9136670" cy="1032514"/>
            <a:chOff x="-3559" y="3094658"/>
            <a:chExt cx="12182226" cy="1376685"/>
          </a:xfrm>
        </p:grpSpPr>
        <p:grpSp>
          <p:nvGrpSpPr>
            <p:cNvPr id="520" name="Google Shape;520;g2bae170fb06_0_727"/>
            <p:cNvGrpSpPr/>
            <p:nvPr/>
          </p:nvGrpSpPr>
          <p:grpSpPr>
            <a:xfrm>
              <a:off x="-3559" y="3094658"/>
              <a:ext cx="12182226" cy="1376685"/>
              <a:chOff x="-3559" y="2932733"/>
              <a:chExt cx="12182226" cy="1376685"/>
            </a:xfrm>
          </p:grpSpPr>
          <p:sp>
            <p:nvSpPr>
              <p:cNvPr id="521" name="Google Shape;521;g2bae170fb06_0_727"/>
              <p:cNvSpPr/>
              <p:nvPr/>
            </p:nvSpPr>
            <p:spPr>
              <a:xfrm>
                <a:off x="-3559" y="2932733"/>
                <a:ext cx="2432400" cy="1075500"/>
              </a:xfrm>
              <a:prstGeom prst="rect">
                <a:avLst/>
              </a:prstGeom>
              <a:solidFill>
                <a:srgbClr val="002060"/>
              </a:solidFill>
              <a:ln w="9525" cap="flat" cmpd="sng">
                <a:solidFill>
                  <a:srgbClr val="F2F2F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Calibri"/>
                  <a:buNone/>
                </a:pPr>
                <a:endParaRPr sz="9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2" name="Google Shape;522;g2bae170fb06_0_727"/>
              <p:cNvSpPr txBox="1"/>
              <p:nvPr/>
            </p:nvSpPr>
            <p:spPr>
              <a:xfrm>
                <a:off x="10496" y="4042119"/>
                <a:ext cx="2389800" cy="24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300"/>
                  <a:buFont typeface="Open Sans"/>
                  <a:buNone/>
                </a:pPr>
                <a:r>
                  <a:rPr lang="en-US" sz="1100" b="1" i="0" u="none" strike="noStrike" cap="none">
                    <a:solidFill>
                      <a:srgbClr val="00206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COMMUNITY</a:t>
                </a:r>
                <a:endParaRPr sz="800" b="0" i="0" u="none" strike="noStrike" cap="none">
                  <a:solidFill>
                    <a:srgbClr val="00206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3" name="Google Shape;523;g2bae170fb06_0_727"/>
              <p:cNvSpPr/>
              <p:nvPr/>
            </p:nvSpPr>
            <p:spPr>
              <a:xfrm>
                <a:off x="2437669" y="2932733"/>
                <a:ext cx="2432400" cy="1075500"/>
              </a:xfrm>
              <a:prstGeom prst="rect">
                <a:avLst/>
              </a:prstGeom>
              <a:solidFill>
                <a:srgbClr val="083A72"/>
              </a:solidFill>
              <a:ln w="9525" cap="flat" cmpd="sng">
                <a:solidFill>
                  <a:srgbClr val="F2F2F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Calibri"/>
                  <a:buNone/>
                </a:pPr>
                <a:endParaRPr sz="9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4" name="Google Shape;524;g2bae170fb06_0_727"/>
              <p:cNvSpPr txBox="1"/>
              <p:nvPr/>
            </p:nvSpPr>
            <p:spPr>
              <a:xfrm>
                <a:off x="2403393" y="4039419"/>
                <a:ext cx="2447100" cy="267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300"/>
                  <a:buFont typeface="Open Sans"/>
                  <a:buNone/>
                </a:pPr>
                <a:r>
                  <a:rPr lang="en-US" sz="1100" b="1" i="0" u="none" strike="noStrike" cap="none">
                    <a:solidFill>
                      <a:srgbClr val="00206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NET OPERATING INCOME</a:t>
                </a:r>
                <a:endParaRPr sz="1100"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200"/>
                  <a:buFont typeface="Open Sans"/>
                  <a:buNone/>
                </a:pPr>
                <a:r>
                  <a:rPr lang="en-US" sz="800" b="0" i="0" u="none" strike="noStrike" cap="none">
                    <a:solidFill>
                      <a:srgbClr val="00206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(ESI Pro-Forma)</a:t>
                </a:r>
                <a:endParaRPr sz="1100"/>
              </a:p>
            </p:txBody>
          </p:sp>
          <p:sp>
            <p:nvSpPr>
              <p:cNvPr id="525" name="Google Shape;525;g2bae170fb06_0_727"/>
              <p:cNvSpPr/>
              <p:nvPr/>
            </p:nvSpPr>
            <p:spPr>
              <a:xfrm>
                <a:off x="9746267" y="2932733"/>
                <a:ext cx="2432400" cy="1075500"/>
              </a:xfrm>
              <a:prstGeom prst="rect">
                <a:avLst/>
              </a:prstGeom>
              <a:solidFill>
                <a:srgbClr val="0C5AB1"/>
              </a:solidFill>
              <a:ln w="9525" cap="flat" cmpd="sng">
                <a:solidFill>
                  <a:srgbClr val="F2F2F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Calibri"/>
                  <a:buNone/>
                </a:pPr>
                <a:endParaRPr sz="9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6" name="Google Shape;526;g2bae170fb06_0_727"/>
              <p:cNvSpPr txBox="1"/>
              <p:nvPr/>
            </p:nvSpPr>
            <p:spPr>
              <a:xfrm>
                <a:off x="7312912" y="4042118"/>
                <a:ext cx="2427300" cy="267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300"/>
                  <a:buFont typeface="Open Sans"/>
                  <a:buNone/>
                </a:pPr>
                <a:r>
                  <a:rPr lang="en-US" sz="1100" b="1" i="0" u="none" strike="noStrike" cap="none">
                    <a:solidFill>
                      <a:srgbClr val="00206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ASSET VALUE</a:t>
                </a:r>
                <a:endParaRPr sz="1100"/>
              </a:p>
            </p:txBody>
          </p:sp>
          <p:sp>
            <p:nvSpPr>
              <p:cNvPr id="527" name="Google Shape;527;g2bae170fb06_0_727"/>
              <p:cNvSpPr/>
              <p:nvPr/>
            </p:nvSpPr>
            <p:spPr>
              <a:xfrm>
                <a:off x="4873059" y="2932733"/>
                <a:ext cx="2432400" cy="1075500"/>
              </a:xfrm>
              <a:prstGeom prst="rect">
                <a:avLst/>
              </a:prstGeom>
              <a:solidFill>
                <a:srgbClr val="0A4991"/>
              </a:solidFill>
              <a:ln w="9525" cap="flat" cmpd="sng">
                <a:solidFill>
                  <a:srgbClr val="F2F2F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Calibri"/>
                  <a:buNone/>
                </a:pPr>
                <a:endParaRPr sz="9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8" name="Google Shape;528;g2bae170fb06_0_727"/>
              <p:cNvSpPr txBox="1"/>
              <p:nvPr/>
            </p:nvSpPr>
            <p:spPr>
              <a:xfrm>
                <a:off x="4829327" y="4042118"/>
                <a:ext cx="2407800" cy="264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300"/>
                  <a:buFont typeface="Open Sans"/>
                  <a:buNone/>
                </a:pPr>
                <a:r>
                  <a:rPr lang="en-US" sz="1100" b="1" i="0" u="none" strike="noStrike" cap="none">
                    <a:solidFill>
                      <a:srgbClr val="00206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CAPITLIZATION RATE</a:t>
                </a:r>
                <a:endParaRPr sz="1100"/>
              </a:p>
            </p:txBody>
          </p:sp>
          <p:sp>
            <p:nvSpPr>
              <p:cNvPr id="529" name="Google Shape;529;g2bae170fb06_0_727"/>
              <p:cNvSpPr txBox="1"/>
              <p:nvPr/>
            </p:nvSpPr>
            <p:spPr>
              <a:xfrm>
                <a:off x="40083" y="3034529"/>
                <a:ext cx="2376900" cy="954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100"/>
                  <a:buFont typeface="Open Sans"/>
                  <a:buNone/>
                </a:pPr>
                <a:r>
                  <a:rPr lang="en-US" sz="2100" b="1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SENIORS HOUSING</a:t>
                </a:r>
                <a:endParaRPr sz="1100"/>
              </a:p>
            </p:txBody>
          </p:sp>
          <p:sp>
            <p:nvSpPr>
              <p:cNvPr id="530" name="Google Shape;530;g2bae170fb06_0_727"/>
              <p:cNvSpPr txBox="1"/>
              <p:nvPr/>
            </p:nvSpPr>
            <p:spPr>
              <a:xfrm>
                <a:off x="2441719" y="3249972"/>
                <a:ext cx="2425800" cy="52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100"/>
                  <a:buFont typeface="Open Sans"/>
                  <a:buNone/>
                </a:pPr>
                <a:r>
                  <a:rPr lang="en-US" sz="2100" b="1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$1,765,144</a:t>
                </a:r>
                <a:endParaRPr sz="1100"/>
              </a:p>
            </p:txBody>
          </p:sp>
          <p:sp>
            <p:nvSpPr>
              <p:cNvPr id="531" name="Google Shape;531;g2bae170fb06_0_727"/>
              <p:cNvSpPr txBox="1"/>
              <p:nvPr/>
            </p:nvSpPr>
            <p:spPr>
              <a:xfrm>
                <a:off x="4878655" y="3249972"/>
                <a:ext cx="2385300" cy="52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100"/>
                  <a:buFont typeface="Open Sans"/>
                  <a:buNone/>
                </a:pPr>
                <a:r>
                  <a:rPr lang="en-US" sz="2100" b="1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8.00%</a:t>
                </a:r>
                <a:endParaRPr sz="21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32" name="Google Shape;532;g2bae170fb06_0_727"/>
              <p:cNvSpPr txBox="1"/>
              <p:nvPr/>
            </p:nvSpPr>
            <p:spPr>
              <a:xfrm>
                <a:off x="9740671" y="3249972"/>
                <a:ext cx="2398200" cy="52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100"/>
                  <a:buFont typeface="Open Sans"/>
                  <a:buNone/>
                </a:pPr>
                <a:r>
                  <a:rPr lang="en-US" sz="2100" b="1" i="0" u="none" strike="noStrike" cap="none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$266,000</a:t>
                </a:r>
                <a:endParaRPr sz="1100"/>
              </a:p>
            </p:txBody>
          </p:sp>
        </p:grpSp>
        <p:sp>
          <p:nvSpPr>
            <p:cNvPr id="533" name="Google Shape;533;g2bae170fb06_0_727"/>
            <p:cNvSpPr/>
            <p:nvPr/>
          </p:nvSpPr>
          <p:spPr>
            <a:xfrm>
              <a:off x="7307790" y="3094658"/>
              <a:ext cx="2432400" cy="1075500"/>
            </a:xfrm>
            <a:prstGeom prst="rect">
              <a:avLst/>
            </a:prstGeom>
            <a:solidFill>
              <a:srgbClr val="366091"/>
            </a:solidFill>
            <a:ln w="952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endParaRPr sz="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4" name="Google Shape;534;g2bae170fb06_0_727"/>
            <p:cNvSpPr txBox="1"/>
            <p:nvPr/>
          </p:nvSpPr>
          <p:spPr>
            <a:xfrm>
              <a:off x="7312913" y="3411897"/>
              <a:ext cx="2377500" cy="523200"/>
            </a:xfrm>
            <a:prstGeom prst="rect">
              <a:avLst/>
            </a:prstGeom>
            <a:solidFill>
              <a:srgbClr val="36609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Open Sans"/>
                <a:buNone/>
              </a:pPr>
              <a:r>
                <a:rPr lang="en-US" sz="21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$22,100,000</a:t>
              </a:r>
              <a:endParaRPr sz="1100"/>
            </a:p>
          </p:txBody>
        </p:sp>
        <p:sp>
          <p:nvSpPr>
            <p:cNvPr id="535" name="Google Shape;535;g2bae170fb06_0_727"/>
            <p:cNvSpPr txBox="1"/>
            <p:nvPr/>
          </p:nvSpPr>
          <p:spPr>
            <a:xfrm>
              <a:off x="9788607" y="4201344"/>
              <a:ext cx="2385900" cy="26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300"/>
                <a:buFont typeface="Open Sans"/>
                <a:buNone/>
              </a:pPr>
              <a:r>
                <a:rPr lang="en-US" sz="1100" b="1" i="0" u="none" strike="noStrike" cap="none">
                  <a:solidFill>
                    <a:srgbClr val="002060"/>
                  </a:solidFill>
                  <a:latin typeface="Open Sans"/>
                  <a:ea typeface="Open Sans"/>
                  <a:cs typeface="Open Sans"/>
                  <a:sym typeface="Open Sans"/>
                </a:rPr>
                <a:t>PER BED/UNIT VALUE</a:t>
              </a:r>
              <a:endParaRPr sz="1100"/>
            </a:p>
          </p:txBody>
        </p:sp>
      </p:grpSp>
      <p:grpSp>
        <p:nvGrpSpPr>
          <p:cNvPr id="536" name="Google Shape;536;g2bae170fb06_0_727"/>
          <p:cNvGrpSpPr/>
          <p:nvPr/>
        </p:nvGrpSpPr>
        <p:grpSpPr>
          <a:xfrm>
            <a:off x="259" y="806338"/>
            <a:ext cx="9136670" cy="806625"/>
            <a:chOff x="-7599" y="3646262"/>
            <a:chExt cx="12182226" cy="1075500"/>
          </a:xfrm>
        </p:grpSpPr>
        <p:sp>
          <p:nvSpPr>
            <p:cNvPr id="537" name="Google Shape;537;g2bae170fb06_0_727"/>
            <p:cNvSpPr/>
            <p:nvPr/>
          </p:nvSpPr>
          <p:spPr>
            <a:xfrm>
              <a:off x="-7599" y="3646262"/>
              <a:ext cx="2432400" cy="1075500"/>
            </a:xfrm>
            <a:prstGeom prst="rect">
              <a:avLst/>
            </a:prstGeom>
            <a:solidFill>
              <a:srgbClr val="002060"/>
            </a:solidFill>
            <a:ln w="952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endParaRPr sz="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8" name="Google Shape;538;g2bae170fb06_0_727"/>
            <p:cNvSpPr/>
            <p:nvPr/>
          </p:nvSpPr>
          <p:spPr>
            <a:xfrm>
              <a:off x="2433629" y="3646262"/>
              <a:ext cx="2432400" cy="1075500"/>
            </a:xfrm>
            <a:prstGeom prst="rect">
              <a:avLst/>
            </a:prstGeom>
            <a:solidFill>
              <a:srgbClr val="083A72"/>
            </a:solidFill>
            <a:ln w="952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endParaRPr sz="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9" name="Google Shape;539;g2bae170fb06_0_727"/>
            <p:cNvSpPr/>
            <p:nvPr/>
          </p:nvSpPr>
          <p:spPr>
            <a:xfrm>
              <a:off x="9742227" y="3646262"/>
              <a:ext cx="2432400" cy="1075500"/>
            </a:xfrm>
            <a:prstGeom prst="rect">
              <a:avLst/>
            </a:prstGeom>
            <a:solidFill>
              <a:srgbClr val="0C5AB1"/>
            </a:solidFill>
            <a:ln w="952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endParaRPr sz="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40" name="Google Shape;540;g2bae170fb06_0_727"/>
            <p:cNvSpPr/>
            <p:nvPr/>
          </p:nvSpPr>
          <p:spPr>
            <a:xfrm>
              <a:off x="4869019" y="3646262"/>
              <a:ext cx="2432400" cy="1075500"/>
            </a:xfrm>
            <a:prstGeom prst="rect">
              <a:avLst/>
            </a:prstGeom>
            <a:solidFill>
              <a:srgbClr val="0A4991"/>
            </a:solidFill>
            <a:ln w="952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endParaRPr sz="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41" name="Google Shape;541;g2bae170fb06_0_727"/>
            <p:cNvSpPr txBox="1"/>
            <p:nvPr/>
          </p:nvSpPr>
          <p:spPr>
            <a:xfrm>
              <a:off x="36043" y="3748058"/>
              <a:ext cx="2376900" cy="95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Open Sans"/>
                <a:buNone/>
              </a:pPr>
              <a:r>
                <a:rPr lang="en-US" sz="21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SKILLED NURSING</a:t>
              </a:r>
              <a:endParaRPr sz="1100"/>
            </a:p>
          </p:txBody>
        </p:sp>
        <p:sp>
          <p:nvSpPr>
            <p:cNvPr id="542" name="Google Shape;542;g2bae170fb06_0_727"/>
            <p:cNvSpPr txBox="1"/>
            <p:nvPr/>
          </p:nvSpPr>
          <p:spPr>
            <a:xfrm>
              <a:off x="2437679" y="3963501"/>
              <a:ext cx="24258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Open Sans"/>
                <a:buNone/>
              </a:pPr>
              <a:r>
                <a:rPr lang="en-US" sz="21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$2,983,972</a:t>
              </a:r>
              <a:endParaRPr sz="1100"/>
            </a:p>
          </p:txBody>
        </p:sp>
        <p:sp>
          <p:nvSpPr>
            <p:cNvPr id="543" name="Google Shape;543;g2bae170fb06_0_727"/>
            <p:cNvSpPr txBox="1"/>
            <p:nvPr/>
          </p:nvSpPr>
          <p:spPr>
            <a:xfrm>
              <a:off x="4874615" y="3963501"/>
              <a:ext cx="23853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Open Sans"/>
                <a:buNone/>
              </a:pPr>
              <a:r>
                <a:rPr lang="en-US" sz="21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12.50%</a:t>
              </a:r>
              <a:endParaRPr sz="21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44" name="Google Shape;544;g2bae170fb06_0_727"/>
            <p:cNvSpPr txBox="1"/>
            <p:nvPr/>
          </p:nvSpPr>
          <p:spPr>
            <a:xfrm>
              <a:off x="9736631" y="3963501"/>
              <a:ext cx="23982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Open Sans"/>
                <a:buNone/>
              </a:pPr>
              <a:r>
                <a:rPr lang="en-US" sz="21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$100,000</a:t>
              </a:r>
              <a:endParaRPr sz="1100"/>
            </a:p>
          </p:txBody>
        </p:sp>
        <p:sp>
          <p:nvSpPr>
            <p:cNvPr id="545" name="Google Shape;545;g2bae170fb06_0_727"/>
            <p:cNvSpPr/>
            <p:nvPr/>
          </p:nvSpPr>
          <p:spPr>
            <a:xfrm>
              <a:off x="7303750" y="3646262"/>
              <a:ext cx="2432400" cy="1075500"/>
            </a:xfrm>
            <a:prstGeom prst="rect">
              <a:avLst/>
            </a:prstGeom>
            <a:solidFill>
              <a:srgbClr val="366091"/>
            </a:solidFill>
            <a:ln w="952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endParaRPr sz="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46" name="Google Shape;546;g2bae170fb06_0_727"/>
            <p:cNvSpPr txBox="1"/>
            <p:nvPr/>
          </p:nvSpPr>
          <p:spPr>
            <a:xfrm>
              <a:off x="7391399" y="3963501"/>
              <a:ext cx="2295000" cy="523200"/>
            </a:xfrm>
            <a:prstGeom prst="rect">
              <a:avLst/>
            </a:prstGeom>
            <a:solidFill>
              <a:srgbClr val="36609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Open Sans"/>
                <a:buNone/>
              </a:pPr>
              <a:r>
                <a:rPr lang="en-US" sz="21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$23,900,000</a:t>
              </a:r>
              <a:endParaRPr sz="1100"/>
            </a:p>
          </p:txBody>
        </p:sp>
      </p:grpSp>
      <p:sp>
        <p:nvSpPr>
          <p:cNvPr id="547" name="Google Shape;547;g2bae170fb06_0_727"/>
          <p:cNvSpPr txBox="1"/>
          <p:nvPr/>
        </p:nvSpPr>
        <p:spPr>
          <a:xfrm>
            <a:off x="4571089" y="64403"/>
            <a:ext cx="45636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Open Sans"/>
              <a:buNone/>
            </a:pPr>
            <a:r>
              <a:rPr lang="en-US" sz="15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BENCHMARKING VALUE INCREASE</a:t>
            </a:r>
            <a:endParaRPr sz="1800" b="1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2bb42dc46fc_0_21"/>
          <p:cNvSpPr txBox="1">
            <a:spLocks noGrp="1"/>
          </p:cNvSpPr>
          <p:nvPr>
            <p:ph type="sldNum" idx="12"/>
          </p:nvPr>
        </p:nvSpPr>
        <p:spPr>
          <a:xfrm>
            <a:off x="8604250" y="4895850"/>
            <a:ext cx="2622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800" tIns="20400" rIns="40800" bIns="204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  <p:sp>
        <p:nvSpPr>
          <p:cNvPr id="553" name="Google Shape;553;g2bb42dc46fc_0_21"/>
          <p:cNvSpPr txBox="1"/>
          <p:nvPr/>
        </p:nvSpPr>
        <p:spPr>
          <a:xfrm>
            <a:off x="896149" y="914064"/>
            <a:ext cx="5833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Open Sans"/>
              <a:buNone/>
            </a:pPr>
            <a:r>
              <a:rPr lang="en-US" sz="4500" b="1" i="0" u="non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THE ASSIGNMENT</a:t>
            </a:r>
            <a:endParaRPr sz="1100"/>
          </a:p>
        </p:txBody>
      </p:sp>
      <p:sp>
        <p:nvSpPr>
          <p:cNvPr id="554" name="Google Shape;554;g2bb42dc46fc_0_21"/>
          <p:cNvSpPr txBox="1"/>
          <p:nvPr/>
        </p:nvSpPr>
        <p:spPr>
          <a:xfrm>
            <a:off x="896150" y="1805413"/>
            <a:ext cx="6998700" cy="25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en-US" sz="1500" b="1" i="0" u="non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Maximize our client’s success opportunity by adhering to three goals:</a:t>
            </a:r>
            <a:endParaRPr sz="1100"/>
          </a:p>
          <a:p>
            <a:pPr marL="254000" marR="0" lvl="0" indent="-247650" algn="l" rtl="0">
              <a:lnSpc>
                <a:spcPct val="2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n-US" sz="1500" b="1" i="0" u="non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Securing the highest possible sales price  </a:t>
            </a:r>
            <a:endParaRPr sz="1100"/>
          </a:p>
          <a:p>
            <a:pPr marL="254000" marR="0" lvl="0" indent="-247650" algn="l" rtl="0">
              <a:lnSpc>
                <a:spcPct val="2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n-US" sz="1500" b="1" i="0" u="non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Transacting as quickly as possible</a:t>
            </a:r>
            <a:endParaRPr sz="1100"/>
          </a:p>
          <a:p>
            <a:pPr marL="254000" marR="0" lvl="0" indent="-247650" algn="l" rtl="0">
              <a:lnSpc>
                <a:spcPct val="2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n-US" sz="1500" b="1" i="0" u="non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Creating a confidential marketing process</a:t>
            </a:r>
            <a:endParaRPr sz="1100"/>
          </a:p>
        </p:txBody>
      </p:sp>
      <p:cxnSp>
        <p:nvCxnSpPr>
          <p:cNvPr id="555" name="Google Shape;555;g2bb42dc46fc_0_21"/>
          <p:cNvCxnSpPr/>
          <p:nvPr/>
        </p:nvCxnSpPr>
        <p:spPr>
          <a:xfrm rot="10800000">
            <a:off x="689882" y="771589"/>
            <a:ext cx="0" cy="3551400"/>
          </a:xfrm>
          <a:prstGeom prst="straightConnector1">
            <a:avLst/>
          </a:prstGeom>
          <a:noFill/>
          <a:ln w="22225" cap="flat" cmpd="sng">
            <a:solidFill>
              <a:srgbClr val="FFCE03"/>
            </a:solidFill>
            <a:prstDash val="dot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2bb42dc46fc_0_132"/>
          <p:cNvSpPr txBox="1">
            <a:spLocks noGrp="1"/>
          </p:cNvSpPr>
          <p:nvPr>
            <p:ph type="sldNum" idx="4294967295"/>
          </p:nvPr>
        </p:nvSpPr>
        <p:spPr>
          <a:xfrm>
            <a:off x="0" y="4910150"/>
            <a:ext cx="2943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800" tIns="20400" rIns="40800" bIns="204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42</a:t>
            </a:fld>
            <a:endParaRPr sz="11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23" name="Google Shape;623;g2bb42dc46fc_0_132"/>
          <p:cNvSpPr txBox="1"/>
          <p:nvPr/>
        </p:nvSpPr>
        <p:spPr>
          <a:xfrm>
            <a:off x="322946" y="461871"/>
            <a:ext cx="8498100" cy="5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Open Sans"/>
              <a:buNone/>
            </a:pPr>
            <a:r>
              <a:rPr lang="en-US" sz="3000" b="1" i="0" u="none" strike="noStrike" cap="none">
                <a:solidFill>
                  <a:srgbClr val="005596"/>
                </a:solidFill>
                <a:latin typeface="Open Sans"/>
                <a:ea typeface="Open Sans"/>
                <a:cs typeface="Open Sans"/>
                <a:sym typeface="Open Sans"/>
              </a:rPr>
              <a:t>TYPICAL TRANSACTION TIMELINE</a:t>
            </a:r>
            <a:endParaRPr sz="3000" b="1" i="0" u="none" strike="noStrike" cap="none">
              <a:solidFill>
                <a:srgbClr val="00559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24" name="Google Shape;624;g2bb42dc46fc_0_132"/>
          <p:cNvCxnSpPr/>
          <p:nvPr/>
        </p:nvCxnSpPr>
        <p:spPr>
          <a:xfrm>
            <a:off x="1482091" y="1023359"/>
            <a:ext cx="0" cy="2997600"/>
          </a:xfrm>
          <a:prstGeom prst="straightConnector1">
            <a:avLst/>
          </a:prstGeom>
          <a:noFill/>
          <a:ln w="28575" cap="flat" cmpd="sng">
            <a:solidFill>
              <a:srgbClr val="00587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25" name="Google Shape;625;g2bb42dc46fc_0_132"/>
          <p:cNvCxnSpPr/>
          <p:nvPr/>
        </p:nvCxnSpPr>
        <p:spPr>
          <a:xfrm rot="10800000">
            <a:off x="1480222" y="4014522"/>
            <a:ext cx="7249500" cy="0"/>
          </a:xfrm>
          <a:prstGeom prst="straightConnector1">
            <a:avLst/>
          </a:prstGeom>
          <a:noFill/>
          <a:ln w="28575" cap="flat" cmpd="sng">
            <a:solidFill>
              <a:srgbClr val="00587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26" name="Google Shape;626;g2bb42dc46fc_0_132"/>
          <p:cNvSpPr txBox="1"/>
          <p:nvPr/>
        </p:nvSpPr>
        <p:spPr>
          <a:xfrm>
            <a:off x="108864" y="1004346"/>
            <a:ext cx="13242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00"/>
              <a:buFont typeface="Open Sans"/>
              <a:buNone/>
            </a:pPr>
            <a:r>
              <a:rPr lang="en-US" sz="600" b="1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ESI Prepares Offering Memorandum upon receipt of all requested materials</a:t>
            </a:r>
            <a:endParaRPr sz="1100"/>
          </a:p>
        </p:txBody>
      </p:sp>
      <p:sp>
        <p:nvSpPr>
          <p:cNvPr id="627" name="Google Shape;627;g2bb42dc46fc_0_132"/>
          <p:cNvSpPr txBox="1"/>
          <p:nvPr/>
        </p:nvSpPr>
        <p:spPr>
          <a:xfrm>
            <a:off x="105741" y="1444953"/>
            <a:ext cx="13242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00"/>
              <a:buFont typeface="Open Sans"/>
              <a:buNone/>
            </a:pPr>
            <a:r>
              <a:rPr lang="en-US" sz="600" b="1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ESI markets the facility to select group of buyers</a:t>
            </a:r>
            <a:endParaRPr sz="1100"/>
          </a:p>
        </p:txBody>
      </p:sp>
      <p:sp>
        <p:nvSpPr>
          <p:cNvPr id="628" name="Google Shape;628;g2bb42dc46fc_0_132"/>
          <p:cNvSpPr txBox="1"/>
          <p:nvPr/>
        </p:nvSpPr>
        <p:spPr>
          <a:xfrm>
            <a:off x="101512" y="1774110"/>
            <a:ext cx="13242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00"/>
              <a:buFont typeface="Open Sans"/>
              <a:buNone/>
            </a:pPr>
            <a:r>
              <a:rPr lang="en-US" sz="600" b="1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ESI analyzes LOIs and ask for 2</a:t>
            </a:r>
            <a:r>
              <a:rPr lang="en-US" sz="600" b="1" i="0" u="none" strike="noStrike" cap="none" baseline="3000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nd</a:t>
            </a:r>
            <a:r>
              <a:rPr lang="en-US" sz="600" b="1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round  bids if applicable. Winning buyer is selected.</a:t>
            </a:r>
            <a:endParaRPr sz="1100"/>
          </a:p>
        </p:txBody>
      </p:sp>
      <p:sp>
        <p:nvSpPr>
          <p:cNvPr id="629" name="Google Shape;629;g2bb42dc46fc_0_132"/>
          <p:cNvSpPr txBox="1"/>
          <p:nvPr/>
        </p:nvSpPr>
        <p:spPr>
          <a:xfrm>
            <a:off x="122633" y="2214717"/>
            <a:ext cx="13242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00"/>
              <a:buFont typeface="Open Sans"/>
              <a:buNone/>
            </a:pPr>
            <a:r>
              <a:rPr lang="en-US" sz="600" b="1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Asset Purchase and Sale Agreement is negotiated.</a:t>
            </a:r>
            <a:endParaRPr sz="1100"/>
          </a:p>
        </p:txBody>
      </p:sp>
      <p:sp>
        <p:nvSpPr>
          <p:cNvPr id="630" name="Google Shape;630;g2bb42dc46fc_0_132"/>
          <p:cNvSpPr txBox="1"/>
          <p:nvPr/>
        </p:nvSpPr>
        <p:spPr>
          <a:xfrm>
            <a:off x="124742" y="2543873"/>
            <a:ext cx="13242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00"/>
              <a:buFont typeface="Open Sans"/>
              <a:buNone/>
            </a:pPr>
            <a:r>
              <a:rPr lang="en-US" sz="600" b="1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Buyer’s Due Diligence period begins and ends with earnest money deposit. </a:t>
            </a:r>
            <a:endParaRPr sz="1100"/>
          </a:p>
        </p:txBody>
      </p:sp>
      <p:sp>
        <p:nvSpPr>
          <p:cNvPr id="631" name="Google Shape;631;g2bb42dc46fc_0_132"/>
          <p:cNvSpPr txBox="1"/>
          <p:nvPr/>
        </p:nvSpPr>
        <p:spPr>
          <a:xfrm>
            <a:off x="107838" y="2984480"/>
            <a:ext cx="13242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00"/>
              <a:buFont typeface="Open Sans"/>
              <a:buNone/>
            </a:pPr>
            <a:r>
              <a:rPr lang="en-US" sz="600" b="1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Third party reports and site visits are coordinated. </a:t>
            </a:r>
            <a:endParaRPr sz="1100"/>
          </a:p>
        </p:txBody>
      </p:sp>
      <p:sp>
        <p:nvSpPr>
          <p:cNvPr id="632" name="Google Shape;632;g2bb42dc46fc_0_132"/>
          <p:cNvSpPr txBox="1"/>
          <p:nvPr/>
        </p:nvSpPr>
        <p:spPr>
          <a:xfrm>
            <a:off x="116284" y="3313636"/>
            <a:ext cx="13242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00"/>
              <a:buFont typeface="Open Sans"/>
              <a:buNone/>
            </a:pPr>
            <a:r>
              <a:rPr lang="en-US" sz="600" b="1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License Transfer and CHOW filed with regulatory bodies.</a:t>
            </a:r>
            <a:endParaRPr sz="1100"/>
          </a:p>
        </p:txBody>
      </p:sp>
      <p:sp>
        <p:nvSpPr>
          <p:cNvPr id="633" name="Google Shape;633;g2bb42dc46fc_0_132"/>
          <p:cNvSpPr txBox="1"/>
          <p:nvPr/>
        </p:nvSpPr>
        <p:spPr>
          <a:xfrm>
            <a:off x="124730" y="3642793"/>
            <a:ext cx="13242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00"/>
              <a:buFont typeface="Open Sans"/>
              <a:buNone/>
            </a:pPr>
            <a:r>
              <a:rPr lang="en-US" sz="600" b="1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Announcement to staff and deal closes</a:t>
            </a:r>
            <a:endParaRPr sz="1100"/>
          </a:p>
        </p:txBody>
      </p:sp>
      <p:cxnSp>
        <p:nvCxnSpPr>
          <p:cNvPr id="634" name="Google Shape;634;g2bb42dc46fc_0_132"/>
          <p:cNvCxnSpPr/>
          <p:nvPr/>
        </p:nvCxnSpPr>
        <p:spPr>
          <a:xfrm>
            <a:off x="2197018" y="1029696"/>
            <a:ext cx="6300" cy="2997600"/>
          </a:xfrm>
          <a:prstGeom prst="straightConnector1">
            <a:avLst/>
          </a:prstGeom>
          <a:noFill/>
          <a:ln w="12700" cap="flat" cmpd="sng">
            <a:solidFill>
              <a:srgbClr val="BFBFBF">
                <a:alpha val="49800"/>
              </a:srgbClr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635" name="Google Shape;635;g2bb42dc46fc_0_132"/>
          <p:cNvCxnSpPr/>
          <p:nvPr/>
        </p:nvCxnSpPr>
        <p:spPr>
          <a:xfrm>
            <a:off x="2918282" y="1025231"/>
            <a:ext cx="6300" cy="2997600"/>
          </a:xfrm>
          <a:prstGeom prst="straightConnector1">
            <a:avLst/>
          </a:prstGeom>
          <a:noFill/>
          <a:ln w="12700" cap="flat" cmpd="sng">
            <a:solidFill>
              <a:srgbClr val="BFBFBF">
                <a:alpha val="49800"/>
              </a:srgbClr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636" name="Google Shape;636;g2bb42dc46fc_0_132"/>
          <p:cNvCxnSpPr/>
          <p:nvPr/>
        </p:nvCxnSpPr>
        <p:spPr>
          <a:xfrm>
            <a:off x="3639545" y="1012556"/>
            <a:ext cx="6300" cy="2997600"/>
          </a:xfrm>
          <a:prstGeom prst="straightConnector1">
            <a:avLst/>
          </a:prstGeom>
          <a:noFill/>
          <a:ln w="12700" cap="flat" cmpd="sng">
            <a:solidFill>
              <a:srgbClr val="BFBFBF">
                <a:alpha val="49800"/>
              </a:srgbClr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637" name="Google Shape;637;g2bb42dc46fc_0_132"/>
          <p:cNvCxnSpPr/>
          <p:nvPr/>
        </p:nvCxnSpPr>
        <p:spPr>
          <a:xfrm>
            <a:off x="4360809" y="1022716"/>
            <a:ext cx="6300" cy="2997600"/>
          </a:xfrm>
          <a:prstGeom prst="straightConnector1">
            <a:avLst/>
          </a:prstGeom>
          <a:noFill/>
          <a:ln w="12700" cap="flat" cmpd="sng">
            <a:solidFill>
              <a:srgbClr val="BFBFBF">
                <a:alpha val="49800"/>
              </a:srgbClr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638" name="Google Shape;638;g2bb42dc46fc_0_132"/>
          <p:cNvCxnSpPr/>
          <p:nvPr/>
        </p:nvCxnSpPr>
        <p:spPr>
          <a:xfrm>
            <a:off x="5082073" y="1023359"/>
            <a:ext cx="6300" cy="2997600"/>
          </a:xfrm>
          <a:prstGeom prst="straightConnector1">
            <a:avLst/>
          </a:prstGeom>
          <a:noFill/>
          <a:ln w="12700" cap="flat" cmpd="sng">
            <a:solidFill>
              <a:srgbClr val="BFBFBF">
                <a:alpha val="49800"/>
              </a:srgbClr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639" name="Google Shape;639;g2bb42dc46fc_0_132"/>
          <p:cNvCxnSpPr/>
          <p:nvPr/>
        </p:nvCxnSpPr>
        <p:spPr>
          <a:xfrm>
            <a:off x="6524601" y="1023359"/>
            <a:ext cx="6300" cy="2997600"/>
          </a:xfrm>
          <a:prstGeom prst="straightConnector1">
            <a:avLst/>
          </a:prstGeom>
          <a:noFill/>
          <a:ln w="12700" cap="flat" cmpd="sng">
            <a:solidFill>
              <a:srgbClr val="BFBFBF">
                <a:alpha val="49800"/>
              </a:srgbClr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640" name="Google Shape;640;g2bb42dc46fc_0_132"/>
          <p:cNvCxnSpPr/>
          <p:nvPr/>
        </p:nvCxnSpPr>
        <p:spPr>
          <a:xfrm>
            <a:off x="5803337" y="1023359"/>
            <a:ext cx="6300" cy="2997600"/>
          </a:xfrm>
          <a:prstGeom prst="straightConnector1">
            <a:avLst/>
          </a:prstGeom>
          <a:noFill/>
          <a:ln w="12700" cap="flat" cmpd="sng">
            <a:solidFill>
              <a:srgbClr val="BFBFBF">
                <a:alpha val="49800"/>
              </a:srgbClr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641" name="Google Shape;641;g2bb42dc46fc_0_132"/>
          <p:cNvSpPr txBox="1"/>
          <p:nvPr/>
        </p:nvSpPr>
        <p:spPr>
          <a:xfrm>
            <a:off x="1959372" y="4132775"/>
            <a:ext cx="4881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3A72"/>
              </a:buClr>
              <a:buSzPts val="800"/>
              <a:buFont typeface="Open Sans"/>
              <a:buNone/>
            </a:pPr>
            <a:r>
              <a:rPr lang="en-US" sz="800" b="1" i="0" u="none" strike="noStrike" cap="none">
                <a:solidFill>
                  <a:srgbClr val="083A72"/>
                </a:solidFill>
                <a:latin typeface="Open Sans"/>
                <a:ea typeface="Open Sans"/>
                <a:cs typeface="Open Sans"/>
                <a:sym typeface="Open Sans"/>
              </a:rPr>
              <a:t>15 Days</a:t>
            </a:r>
            <a:endParaRPr sz="1100"/>
          </a:p>
        </p:txBody>
      </p:sp>
      <p:sp>
        <p:nvSpPr>
          <p:cNvPr id="642" name="Google Shape;642;g2bb42dc46fc_0_132"/>
          <p:cNvSpPr txBox="1"/>
          <p:nvPr/>
        </p:nvSpPr>
        <p:spPr>
          <a:xfrm>
            <a:off x="2676875" y="4132775"/>
            <a:ext cx="4881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3A72"/>
              </a:buClr>
              <a:buSzPts val="800"/>
              <a:buFont typeface="Open Sans"/>
              <a:buNone/>
            </a:pPr>
            <a:r>
              <a:rPr lang="en-US" sz="800" b="1" i="0" u="none" strike="noStrike" cap="none">
                <a:solidFill>
                  <a:srgbClr val="083A72"/>
                </a:solidFill>
                <a:latin typeface="Open Sans"/>
                <a:ea typeface="Open Sans"/>
                <a:cs typeface="Open Sans"/>
                <a:sym typeface="Open Sans"/>
              </a:rPr>
              <a:t>30 Days</a:t>
            </a:r>
            <a:endParaRPr sz="1100"/>
          </a:p>
        </p:txBody>
      </p:sp>
      <p:sp>
        <p:nvSpPr>
          <p:cNvPr id="643" name="Google Shape;643;g2bb42dc46fc_0_132"/>
          <p:cNvSpPr txBox="1"/>
          <p:nvPr/>
        </p:nvSpPr>
        <p:spPr>
          <a:xfrm>
            <a:off x="3399478" y="4132775"/>
            <a:ext cx="4881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3A72"/>
              </a:buClr>
              <a:buSzPts val="800"/>
              <a:buFont typeface="Open Sans"/>
              <a:buNone/>
            </a:pPr>
            <a:r>
              <a:rPr lang="en-US" sz="800" b="1" i="0" u="none" strike="noStrike" cap="none">
                <a:solidFill>
                  <a:srgbClr val="083A72"/>
                </a:solidFill>
                <a:latin typeface="Open Sans"/>
                <a:ea typeface="Open Sans"/>
                <a:cs typeface="Open Sans"/>
                <a:sym typeface="Open Sans"/>
              </a:rPr>
              <a:t>45 Days</a:t>
            </a:r>
            <a:endParaRPr sz="1100"/>
          </a:p>
        </p:txBody>
      </p:sp>
      <p:sp>
        <p:nvSpPr>
          <p:cNvPr id="644" name="Google Shape;644;g2bb42dc46fc_0_132"/>
          <p:cNvSpPr txBox="1"/>
          <p:nvPr/>
        </p:nvSpPr>
        <p:spPr>
          <a:xfrm>
            <a:off x="4122080" y="4132775"/>
            <a:ext cx="4881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3A72"/>
              </a:buClr>
              <a:buSzPts val="800"/>
              <a:buFont typeface="Open Sans"/>
              <a:buNone/>
            </a:pPr>
            <a:r>
              <a:rPr lang="en-US" sz="800" b="1" i="0" u="none" strike="noStrike" cap="none">
                <a:solidFill>
                  <a:srgbClr val="083A72"/>
                </a:solidFill>
                <a:latin typeface="Open Sans"/>
                <a:ea typeface="Open Sans"/>
                <a:cs typeface="Open Sans"/>
                <a:sym typeface="Open Sans"/>
              </a:rPr>
              <a:t>60 Days</a:t>
            </a:r>
            <a:endParaRPr sz="1100"/>
          </a:p>
        </p:txBody>
      </p:sp>
      <p:cxnSp>
        <p:nvCxnSpPr>
          <p:cNvPr id="645" name="Google Shape;645;g2bb42dc46fc_0_132"/>
          <p:cNvCxnSpPr/>
          <p:nvPr/>
        </p:nvCxnSpPr>
        <p:spPr>
          <a:xfrm>
            <a:off x="7245865" y="988600"/>
            <a:ext cx="6300" cy="2997600"/>
          </a:xfrm>
          <a:prstGeom prst="straightConnector1">
            <a:avLst/>
          </a:prstGeom>
          <a:noFill/>
          <a:ln w="12700" cap="flat" cmpd="sng">
            <a:solidFill>
              <a:srgbClr val="BFBFBF">
                <a:alpha val="49800"/>
              </a:srgbClr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646" name="Google Shape;646;g2bb42dc46fc_0_132"/>
          <p:cNvCxnSpPr/>
          <p:nvPr/>
        </p:nvCxnSpPr>
        <p:spPr>
          <a:xfrm>
            <a:off x="7967129" y="996944"/>
            <a:ext cx="6300" cy="2997600"/>
          </a:xfrm>
          <a:prstGeom prst="straightConnector1">
            <a:avLst/>
          </a:prstGeom>
          <a:noFill/>
          <a:ln w="12700" cap="flat" cmpd="sng">
            <a:solidFill>
              <a:srgbClr val="BFBFBF">
                <a:alpha val="49800"/>
              </a:srgbClr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647" name="Google Shape;647;g2bb42dc46fc_0_132"/>
          <p:cNvCxnSpPr/>
          <p:nvPr/>
        </p:nvCxnSpPr>
        <p:spPr>
          <a:xfrm>
            <a:off x="8688392" y="1015087"/>
            <a:ext cx="6300" cy="2997600"/>
          </a:xfrm>
          <a:prstGeom prst="straightConnector1">
            <a:avLst/>
          </a:prstGeom>
          <a:noFill/>
          <a:ln w="12700" cap="flat" cmpd="sng">
            <a:solidFill>
              <a:srgbClr val="BFBFBF">
                <a:alpha val="49800"/>
              </a:srgbClr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648" name="Google Shape;648;g2bb42dc46fc_0_132"/>
          <p:cNvSpPr txBox="1"/>
          <p:nvPr/>
        </p:nvSpPr>
        <p:spPr>
          <a:xfrm>
            <a:off x="4844683" y="4132775"/>
            <a:ext cx="4881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3A72"/>
              </a:buClr>
              <a:buSzPts val="800"/>
              <a:buFont typeface="Open Sans"/>
              <a:buNone/>
            </a:pPr>
            <a:r>
              <a:rPr lang="en-US" sz="800" b="1" i="0" u="none" strike="noStrike" cap="none">
                <a:solidFill>
                  <a:srgbClr val="083A72"/>
                </a:solidFill>
                <a:latin typeface="Open Sans"/>
                <a:ea typeface="Open Sans"/>
                <a:cs typeface="Open Sans"/>
                <a:sym typeface="Open Sans"/>
              </a:rPr>
              <a:t>75 Days</a:t>
            </a:r>
            <a:endParaRPr sz="1100"/>
          </a:p>
        </p:txBody>
      </p:sp>
      <p:sp>
        <p:nvSpPr>
          <p:cNvPr id="649" name="Google Shape;649;g2bb42dc46fc_0_132"/>
          <p:cNvSpPr txBox="1"/>
          <p:nvPr/>
        </p:nvSpPr>
        <p:spPr>
          <a:xfrm>
            <a:off x="5562523" y="4132775"/>
            <a:ext cx="4881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3A72"/>
              </a:buClr>
              <a:buSzPts val="800"/>
              <a:buFont typeface="Open Sans"/>
              <a:buNone/>
            </a:pPr>
            <a:r>
              <a:rPr lang="en-US" sz="800" b="1" i="0" u="none" strike="noStrike" cap="none">
                <a:solidFill>
                  <a:srgbClr val="083A72"/>
                </a:solidFill>
                <a:latin typeface="Open Sans"/>
                <a:ea typeface="Open Sans"/>
                <a:cs typeface="Open Sans"/>
                <a:sym typeface="Open Sans"/>
              </a:rPr>
              <a:t>90 Days</a:t>
            </a:r>
            <a:endParaRPr sz="1100"/>
          </a:p>
        </p:txBody>
      </p:sp>
      <p:sp>
        <p:nvSpPr>
          <p:cNvPr id="650" name="Google Shape;650;g2bb42dc46fc_0_132"/>
          <p:cNvSpPr txBox="1"/>
          <p:nvPr/>
        </p:nvSpPr>
        <p:spPr>
          <a:xfrm>
            <a:off x="6177022" y="4132775"/>
            <a:ext cx="7080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3A72"/>
              </a:buClr>
              <a:buSzPts val="800"/>
              <a:buFont typeface="Open Sans"/>
              <a:buNone/>
            </a:pPr>
            <a:r>
              <a:rPr lang="en-US" sz="800" b="1" i="0" u="none" strike="noStrike" cap="none">
                <a:solidFill>
                  <a:srgbClr val="083A72"/>
                </a:solidFill>
                <a:latin typeface="Open Sans"/>
                <a:ea typeface="Open Sans"/>
                <a:cs typeface="Open Sans"/>
                <a:sym typeface="Open Sans"/>
              </a:rPr>
              <a:t>105 </a:t>
            </a:r>
            <a:endParaRPr sz="11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3A72"/>
              </a:buClr>
              <a:buSzPts val="800"/>
              <a:buFont typeface="Open Sans"/>
              <a:buNone/>
            </a:pPr>
            <a:r>
              <a:rPr lang="en-US" sz="800" b="1" i="0" u="none" strike="noStrike" cap="none">
                <a:solidFill>
                  <a:srgbClr val="083A72"/>
                </a:solidFill>
                <a:latin typeface="Open Sans"/>
                <a:ea typeface="Open Sans"/>
                <a:cs typeface="Open Sans"/>
                <a:sym typeface="Open Sans"/>
              </a:rPr>
              <a:t>Days</a:t>
            </a:r>
            <a:endParaRPr sz="1100"/>
          </a:p>
        </p:txBody>
      </p:sp>
      <p:sp>
        <p:nvSpPr>
          <p:cNvPr id="651" name="Google Shape;651;g2bb42dc46fc_0_132"/>
          <p:cNvSpPr txBox="1"/>
          <p:nvPr/>
        </p:nvSpPr>
        <p:spPr>
          <a:xfrm>
            <a:off x="6898286" y="4132775"/>
            <a:ext cx="7080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3A72"/>
              </a:buClr>
              <a:buSzPts val="800"/>
              <a:buFont typeface="Open Sans"/>
              <a:buNone/>
            </a:pPr>
            <a:r>
              <a:rPr lang="en-US" sz="800" b="1" i="0" u="none" strike="noStrike" cap="none">
                <a:solidFill>
                  <a:srgbClr val="083A72"/>
                </a:solidFill>
                <a:latin typeface="Open Sans"/>
                <a:ea typeface="Open Sans"/>
                <a:cs typeface="Open Sans"/>
                <a:sym typeface="Open Sans"/>
              </a:rPr>
              <a:t>120 </a:t>
            </a:r>
            <a:endParaRPr sz="11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3A72"/>
              </a:buClr>
              <a:buSzPts val="800"/>
              <a:buFont typeface="Open Sans"/>
              <a:buNone/>
            </a:pPr>
            <a:r>
              <a:rPr lang="en-US" sz="800" b="1" i="0" u="none" strike="noStrike" cap="none">
                <a:solidFill>
                  <a:srgbClr val="083A72"/>
                </a:solidFill>
                <a:latin typeface="Open Sans"/>
                <a:ea typeface="Open Sans"/>
                <a:cs typeface="Open Sans"/>
                <a:sym typeface="Open Sans"/>
              </a:rPr>
              <a:t>Days</a:t>
            </a:r>
            <a:endParaRPr sz="1100"/>
          </a:p>
        </p:txBody>
      </p:sp>
      <p:sp>
        <p:nvSpPr>
          <p:cNvPr id="652" name="Google Shape;652;g2bb42dc46fc_0_132"/>
          <p:cNvSpPr txBox="1"/>
          <p:nvPr/>
        </p:nvSpPr>
        <p:spPr>
          <a:xfrm>
            <a:off x="7619550" y="4132775"/>
            <a:ext cx="7080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3A72"/>
              </a:buClr>
              <a:buSzPts val="800"/>
              <a:buFont typeface="Open Sans"/>
              <a:buNone/>
            </a:pPr>
            <a:r>
              <a:rPr lang="en-US" sz="800" b="1" i="0" u="none" strike="noStrike" cap="none">
                <a:solidFill>
                  <a:srgbClr val="083A72"/>
                </a:solidFill>
                <a:latin typeface="Open Sans"/>
                <a:ea typeface="Open Sans"/>
                <a:cs typeface="Open Sans"/>
                <a:sym typeface="Open Sans"/>
              </a:rPr>
              <a:t>135 </a:t>
            </a:r>
            <a:endParaRPr sz="11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3A72"/>
              </a:buClr>
              <a:buSzPts val="800"/>
              <a:buFont typeface="Open Sans"/>
              <a:buNone/>
            </a:pPr>
            <a:r>
              <a:rPr lang="en-US" sz="800" b="1" i="0" u="none" strike="noStrike" cap="none">
                <a:solidFill>
                  <a:srgbClr val="083A72"/>
                </a:solidFill>
                <a:latin typeface="Open Sans"/>
                <a:ea typeface="Open Sans"/>
                <a:cs typeface="Open Sans"/>
                <a:sym typeface="Open Sans"/>
              </a:rPr>
              <a:t>Days</a:t>
            </a:r>
            <a:endParaRPr sz="1100"/>
          </a:p>
        </p:txBody>
      </p:sp>
      <p:sp>
        <p:nvSpPr>
          <p:cNvPr id="653" name="Google Shape;653;g2bb42dc46fc_0_132"/>
          <p:cNvSpPr txBox="1"/>
          <p:nvPr/>
        </p:nvSpPr>
        <p:spPr>
          <a:xfrm>
            <a:off x="8334476" y="4132775"/>
            <a:ext cx="7080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3A72"/>
              </a:buClr>
              <a:buSzPts val="800"/>
              <a:buFont typeface="Open Sans"/>
              <a:buNone/>
            </a:pPr>
            <a:r>
              <a:rPr lang="en-US" sz="800" b="1" i="0" u="none" strike="noStrike" cap="none">
                <a:solidFill>
                  <a:srgbClr val="083A72"/>
                </a:solidFill>
                <a:latin typeface="Open Sans"/>
                <a:ea typeface="Open Sans"/>
                <a:cs typeface="Open Sans"/>
                <a:sym typeface="Open Sans"/>
              </a:rPr>
              <a:t>150 </a:t>
            </a:r>
            <a:endParaRPr sz="11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3A72"/>
              </a:buClr>
              <a:buSzPts val="800"/>
              <a:buFont typeface="Open Sans"/>
              <a:buNone/>
            </a:pPr>
            <a:r>
              <a:rPr lang="en-US" sz="800" b="1" i="0" u="none" strike="noStrike" cap="none">
                <a:solidFill>
                  <a:srgbClr val="083A72"/>
                </a:solidFill>
                <a:latin typeface="Open Sans"/>
                <a:ea typeface="Open Sans"/>
                <a:cs typeface="Open Sans"/>
                <a:sym typeface="Open Sans"/>
              </a:rPr>
              <a:t>Days</a:t>
            </a:r>
            <a:endParaRPr sz="1100"/>
          </a:p>
        </p:txBody>
      </p:sp>
      <p:sp>
        <p:nvSpPr>
          <p:cNvPr id="654" name="Google Shape;654;g2bb42dc46fc_0_132"/>
          <p:cNvSpPr txBox="1"/>
          <p:nvPr/>
        </p:nvSpPr>
        <p:spPr>
          <a:xfrm>
            <a:off x="1214855" y="4027190"/>
            <a:ext cx="7524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1"/>
              </a:buClr>
              <a:buSzPts val="800"/>
              <a:buFont typeface="Open Sans"/>
              <a:buNone/>
            </a:pPr>
            <a:r>
              <a:rPr lang="en-US" sz="800" b="1" i="0" u="none" strike="noStrike" cap="none">
                <a:solidFill>
                  <a:srgbClr val="0070C1"/>
                </a:solidFill>
                <a:latin typeface="Open Sans"/>
                <a:ea typeface="Open Sans"/>
                <a:cs typeface="Open Sans"/>
                <a:sym typeface="Open Sans"/>
              </a:rPr>
              <a:t>Rep Agreement Signed</a:t>
            </a:r>
            <a:endParaRPr sz="1100"/>
          </a:p>
        </p:txBody>
      </p:sp>
      <p:sp>
        <p:nvSpPr>
          <p:cNvPr id="655" name="Google Shape;655;g2bb42dc46fc_0_132"/>
          <p:cNvSpPr/>
          <p:nvPr/>
        </p:nvSpPr>
        <p:spPr>
          <a:xfrm>
            <a:off x="1504150" y="1084628"/>
            <a:ext cx="317400" cy="189900"/>
          </a:xfrm>
          <a:prstGeom prst="rect">
            <a:avLst/>
          </a:prstGeom>
          <a:solidFill>
            <a:srgbClr val="0070C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</a:pPr>
            <a:endParaRPr sz="800" b="0" i="0" u="none" strike="noStrike" cap="none">
              <a:solidFill>
                <a:srgbClr val="FFFFFF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56" name="Google Shape;656;g2bb42dc46fc_0_132"/>
          <p:cNvSpPr/>
          <p:nvPr/>
        </p:nvSpPr>
        <p:spPr>
          <a:xfrm>
            <a:off x="1762582" y="1457390"/>
            <a:ext cx="1155900" cy="189900"/>
          </a:xfrm>
          <a:prstGeom prst="rect">
            <a:avLst/>
          </a:prstGeom>
          <a:solidFill>
            <a:srgbClr val="0070C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</a:pPr>
            <a:endParaRPr sz="800" b="0" i="0" u="none" strike="noStrike" cap="none">
              <a:solidFill>
                <a:srgbClr val="FFFFFF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57" name="Google Shape;657;g2bb42dc46fc_0_132"/>
          <p:cNvSpPr/>
          <p:nvPr/>
        </p:nvSpPr>
        <p:spPr>
          <a:xfrm>
            <a:off x="2920858" y="1830151"/>
            <a:ext cx="736500" cy="189900"/>
          </a:xfrm>
          <a:prstGeom prst="rect">
            <a:avLst/>
          </a:prstGeom>
          <a:solidFill>
            <a:srgbClr val="0070C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</a:pPr>
            <a:endParaRPr sz="800" b="0" i="0" u="none" strike="noStrike" cap="none">
              <a:solidFill>
                <a:srgbClr val="FFFFFF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58" name="Google Shape;658;g2bb42dc46fc_0_132"/>
          <p:cNvSpPr/>
          <p:nvPr/>
        </p:nvSpPr>
        <p:spPr>
          <a:xfrm>
            <a:off x="3639352" y="2202913"/>
            <a:ext cx="1449000" cy="189900"/>
          </a:xfrm>
          <a:prstGeom prst="rect">
            <a:avLst/>
          </a:prstGeom>
          <a:solidFill>
            <a:srgbClr val="083A7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</a:pPr>
            <a:endParaRPr sz="800" b="0" i="0" u="none" strike="noStrike" cap="none">
              <a:solidFill>
                <a:srgbClr val="FFFFFF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59" name="Google Shape;659;g2bb42dc46fc_0_132"/>
          <p:cNvSpPr/>
          <p:nvPr/>
        </p:nvSpPr>
        <p:spPr>
          <a:xfrm>
            <a:off x="5056486" y="2575675"/>
            <a:ext cx="2932200" cy="189900"/>
          </a:xfrm>
          <a:prstGeom prst="rect">
            <a:avLst/>
          </a:prstGeom>
          <a:solidFill>
            <a:srgbClr val="083A7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</a:pPr>
            <a:endParaRPr sz="800" b="0" i="0" u="none" strike="noStrike" cap="none">
              <a:solidFill>
                <a:srgbClr val="FFFFFF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60" name="Google Shape;660;g2bb42dc46fc_0_132"/>
          <p:cNvSpPr/>
          <p:nvPr/>
        </p:nvSpPr>
        <p:spPr>
          <a:xfrm>
            <a:off x="5059613" y="2948437"/>
            <a:ext cx="2192400" cy="189900"/>
          </a:xfrm>
          <a:prstGeom prst="rect">
            <a:avLst/>
          </a:prstGeom>
          <a:solidFill>
            <a:srgbClr val="083A7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</a:pPr>
            <a:endParaRPr sz="800" b="0" i="0" u="none" strike="noStrike" cap="none">
              <a:solidFill>
                <a:srgbClr val="FFFFFF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61" name="Google Shape;661;g2bb42dc46fc_0_132"/>
          <p:cNvSpPr/>
          <p:nvPr/>
        </p:nvSpPr>
        <p:spPr>
          <a:xfrm>
            <a:off x="6530938" y="3321199"/>
            <a:ext cx="2157300" cy="189900"/>
          </a:xfrm>
          <a:prstGeom prst="rect">
            <a:avLst/>
          </a:prstGeom>
          <a:solidFill>
            <a:srgbClr val="083A7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</a:pPr>
            <a:endParaRPr sz="800" b="0" i="0" u="none" strike="noStrike" cap="none">
              <a:solidFill>
                <a:srgbClr val="FFFFFF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62" name="Google Shape;662;g2bb42dc46fc_0_132"/>
          <p:cNvSpPr/>
          <p:nvPr/>
        </p:nvSpPr>
        <p:spPr>
          <a:xfrm>
            <a:off x="7967129" y="3693963"/>
            <a:ext cx="738600" cy="189900"/>
          </a:xfrm>
          <a:prstGeom prst="rect">
            <a:avLst/>
          </a:prstGeom>
          <a:solidFill>
            <a:srgbClr val="083A7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</a:pPr>
            <a:endParaRPr sz="800" b="0" i="0" u="none" strike="noStrike" cap="none">
              <a:solidFill>
                <a:srgbClr val="FFFFFF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63" name="Google Shape;663;g2bb42dc46fc_0_132"/>
          <p:cNvSpPr/>
          <p:nvPr/>
        </p:nvSpPr>
        <p:spPr>
          <a:xfrm>
            <a:off x="3634371" y="1448487"/>
            <a:ext cx="930000" cy="213000"/>
          </a:xfrm>
          <a:prstGeom prst="wedgeRectCallout">
            <a:avLst>
              <a:gd name="adj1" fmla="val -42334"/>
              <a:gd name="adj2" fmla="val 128766"/>
            </a:avLst>
          </a:prstGeom>
          <a:noFill/>
          <a:ln w="12700" cap="flat" cmpd="sng">
            <a:solidFill>
              <a:srgbClr val="0070C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</a:pPr>
            <a:endParaRPr sz="800" b="0" i="0" u="none" strike="noStrike" cap="none">
              <a:solidFill>
                <a:srgbClr val="FFFFFF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64" name="Google Shape;664;g2bb42dc46fc_0_132"/>
          <p:cNvSpPr txBox="1"/>
          <p:nvPr/>
        </p:nvSpPr>
        <p:spPr>
          <a:xfrm>
            <a:off x="3658639" y="1448487"/>
            <a:ext cx="9300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1"/>
              </a:buClr>
              <a:buSzPts val="800"/>
              <a:buFont typeface="Open Sans"/>
              <a:buNone/>
            </a:pPr>
            <a:r>
              <a:rPr lang="en-US" sz="800" b="1" i="0" u="none" strike="noStrike" cap="none">
                <a:solidFill>
                  <a:srgbClr val="0070C1"/>
                </a:solidFill>
                <a:latin typeface="Open Sans"/>
                <a:ea typeface="Open Sans"/>
                <a:cs typeface="Open Sans"/>
                <a:sym typeface="Open Sans"/>
              </a:rPr>
              <a:t>Buyer Selected</a:t>
            </a:r>
            <a:endParaRPr sz="1100"/>
          </a:p>
        </p:txBody>
      </p:sp>
      <p:sp>
        <p:nvSpPr>
          <p:cNvPr id="665" name="Google Shape;665;g2bb42dc46fc_0_132"/>
          <p:cNvSpPr/>
          <p:nvPr/>
        </p:nvSpPr>
        <p:spPr>
          <a:xfrm>
            <a:off x="5080290" y="1833921"/>
            <a:ext cx="707700" cy="191100"/>
          </a:xfrm>
          <a:prstGeom prst="wedgeRectCallout">
            <a:avLst>
              <a:gd name="adj1" fmla="val -42334"/>
              <a:gd name="adj2" fmla="val 128766"/>
            </a:avLst>
          </a:prstGeom>
          <a:noFill/>
          <a:ln w="12700" cap="flat" cmpd="sng">
            <a:solidFill>
              <a:srgbClr val="083A7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</a:pPr>
            <a:endParaRPr sz="800" b="0" i="0" u="none" strike="noStrike" cap="none">
              <a:solidFill>
                <a:srgbClr val="FFFFFF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66" name="Google Shape;666;g2bb42dc46fc_0_132"/>
          <p:cNvSpPr txBox="1"/>
          <p:nvPr/>
        </p:nvSpPr>
        <p:spPr>
          <a:xfrm>
            <a:off x="5067040" y="1824076"/>
            <a:ext cx="7689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3A72"/>
              </a:buClr>
              <a:buSzPts val="800"/>
              <a:buFont typeface="Open Sans"/>
              <a:buNone/>
            </a:pPr>
            <a:r>
              <a:rPr lang="en-US" sz="800" b="1" i="0" u="none" strike="noStrike" cap="none">
                <a:solidFill>
                  <a:srgbClr val="083A72"/>
                </a:solidFill>
                <a:latin typeface="Open Sans"/>
                <a:ea typeface="Open Sans"/>
                <a:cs typeface="Open Sans"/>
                <a:sym typeface="Open Sans"/>
              </a:rPr>
              <a:t>APA Signed</a:t>
            </a:r>
            <a:endParaRPr sz="1100"/>
          </a:p>
        </p:txBody>
      </p:sp>
      <p:sp>
        <p:nvSpPr>
          <p:cNvPr id="667" name="Google Shape;667;g2bb42dc46fc_0_132"/>
          <p:cNvSpPr txBox="1"/>
          <p:nvPr/>
        </p:nvSpPr>
        <p:spPr>
          <a:xfrm>
            <a:off x="1903851" y="1468680"/>
            <a:ext cx="9300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Open Sans"/>
              <a:buNone/>
            </a:pPr>
            <a:r>
              <a:rPr lang="en-US" sz="8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Avg. 3 Weeks</a:t>
            </a:r>
            <a:endParaRPr sz="1100"/>
          </a:p>
        </p:txBody>
      </p:sp>
      <p:sp>
        <p:nvSpPr>
          <p:cNvPr id="668" name="Google Shape;668;g2bb42dc46fc_0_132"/>
          <p:cNvSpPr txBox="1"/>
          <p:nvPr/>
        </p:nvSpPr>
        <p:spPr>
          <a:xfrm>
            <a:off x="2892183" y="1844168"/>
            <a:ext cx="8052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Open Sans"/>
              <a:buNone/>
            </a:pPr>
            <a:r>
              <a:rPr lang="en-US" sz="8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Avg. 15 Days</a:t>
            </a:r>
            <a:endParaRPr sz="1100"/>
          </a:p>
        </p:txBody>
      </p:sp>
      <p:sp>
        <p:nvSpPr>
          <p:cNvPr id="669" name="Google Shape;669;g2bb42dc46fc_0_132"/>
          <p:cNvSpPr txBox="1"/>
          <p:nvPr/>
        </p:nvSpPr>
        <p:spPr>
          <a:xfrm>
            <a:off x="3898659" y="2222574"/>
            <a:ext cx="9300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Open Sans"/>
              <a:buNone/>
            </a:pPr>
            <a:r>
              <a:rPr lang="en-US" sz="8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Avg. 30 Days</a:t>
            </a:r>
            <a:endParaRPr sz="1100"/>
          </a:p>
        </p:txBody>
      </p:sp>
      <p:sp>
        <p:nvSpPr>
          <p:cNvPr id="670" name="Google Shape;670;g2bb42dc46fc_0_132"/>
          <p:cNvSpPr txBox="1"/>
          <p:nvPr/>
        </p:nvSpPr>
        <p:spPr>
          <a:xfrm>
            <a:off x="6033021" y="2588076"/>
            <a:ext cx="9300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Open Sans"/>
              <a:buNone/>
            </a:pPr>
            <a:r>
              <a:rPr lang="en-US" sz="8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Avg. 60 Days</a:t>
            </a:r>
            <a:endParaRPr sz="1100"/>
          </a:p>
        </p:txBody>
      </p:sp>
      <p:sp>
        <p:nvSpPr>
          <p:cNvPr id="671" name="Google Shape;671;g2bb42dc46fc_0_132"/>
          <p:cNvSpPr txBox="1"/>
          <p:nvPr/>
        </p:nvSpPr>
        <p:spPr>
          <a:xfrm>
            <a:off x="5690685" y="2962615"/>
            <a:ext cx="9300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Open Sans"/>
              <a:buNone/>
            </a:pPr>
            <a:r>
              <a:rPr lang="en-US" sz="8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Avg. 45 Days</a:t>
            </a:r>
            <a:endParaRPr sz="1100"/>
          </a:p>
        </p:txBody>
      </p:sp>
      <p:sp>
        <p:nvSpPr>
          <p:cNvPr id="672" name="Google Shape;672;g2bb42dc46fc_0_132"/>
          <p:cNvSpPr txBox="1"/>
          <p:nvPr/>
        </p:nvSpPr>
        <p:spPr>
          <a:xfrm>
            <a:off x="7169975" y="3329201"/>
            <a:ext cx="9300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Open Sans"/>
              <a:buNone/>
            </a:pPr>
            <a:r>
              <a:rPr lang="en-US" sz="8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Avg. 45 Days</a:t>
            </a:r>
            <a:endParaRPr sz="1100"/>
          </a:p>
        </p:txBody>
      </p:sp>
      <p:sp>
        <p:nvSpPr>
          <p:cNvPr id="673" name="Google Shape;673;g2bb42dc46fc_0_132"/>
          <p:cNvSpPr txBox="1"/>
          <p:nvPr/>
        </p:nvSpPr>
        <p:spPr>
          <a:xfrm>
            <a:off x="7877585" y="3701291"/>
            <a:ext cx="9300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Open Sans"/>
              <a:buNone/>
            </a:pPr>
            <a:r>
              <a:rPr lang="en-US" sz="8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Avg. 15 Days</a:t>
            </a:r>
            <a:endParaRPr sz="1100"/>
          </a:p>
        </p:txBody>
      </p:sp>
      <p:sp>
        <p:nvSpPr>
          <p:cNvPr id="674" name="Google Shape;674;g2bb42dc46fc_0_132"/>
          <p:cNvSpPr/>
          <p:nvPr/>
        </p:nvSpPr>
        <p:spPr>
          <a:xfrm>
            <a:off x="7911680" y="1928183"/>
            <a:ext cx="920100" cy="343500"/>
          </a:xfrm>
          <a:prstGeom prst="wedgeRectCallout">
            <a:avLst>
              <a:gd name="adj1" fmla="val -42334"/>
              <a:gd name="adj2" fmla="val 128766"/>
            </a:avLst>
          </a:prstGeom>
          <a:noFill/>
          <a:ln w="12700" cap="flat" cmpd="sng">
            <a:solidFill>
              <a:srgbClr val="083A7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</a:pPr>
            <a:endParaRPr sz="800" b="0" i="0" u="none" strike="noStrike" cap="none">
              <a:solidFill>
                <a:srgbClr val="FFFFFF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75" name="Google Shape;675;g2bb42dc46fc_0_132"/>
          <p:cNvSpPr txBox="1"/>
          <p:nvPr/>
        </p:nvSpPr>
        <p:spPr>
          <a:xfrm>
            <a:off x="7905342" y="1947384"/>
            <a:ext cx="9912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3A72"/>
              </a:buClr>
              <a:buSzPts val="800"/>
              <a:buFont typeface="Open Sans"/>
              <a:buNone/>
            </a:pPr>
            <a:r>
              <a:rPr lang="en-US" sz="800" b="1" i="0" u="none" strike="noStrike" cap="none">
                <a:solidFill>
                  <a:srgbClr val="083A72"/>
                </a:solidFill>
                <a:latin typeface="Open Sans"/>
                <a:ea typeface="Open Sans"/>
                <a:cs typeface="Open Sans"/>
                <a:sym typeface="Open Sans"/>
              </a:rPr>
              <a:t>Earnest Money Nonrefundable</a:t>
            </a:r>
            <a:endParaRPr sz="11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2bae170fb06_0_274"/>
          <p:cNvSpPr txBox="1">
            <a:spLocks noGrp="1"/>
          </p:cNvSpPr>
          <p:nvPr>
            <p:ph type="sldNum" idx="12"/>
          </p:nvPr>
        </p:nvSpPr>
        <p:spPr>
          <a:xfrm>
            <a:off x="8604250" y="4895850"/>
            <a:ext cx="2622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800" tIns="20400" rIns="40800" bIns="204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  <p:sp>
        <p:nvSpPr>
          <p:cNvPr id="681" name="Google Shape;681;g2bae170fb06_0_274"/>
          <p:cNvSpPr txBox="1">
            <a:spLocks noGrp="1"/>
          </p:cNvSpPr>
          <p:nvPr>
            <p:ph type="body" idx="4294967295"/>
          </p:nvPr>
        </p:nvSpPr>
        <p:spPr>
          <a:xfrm>
            <a:off x="546300" y="1166575"/>
            <a:ext cx="8051400" cy="33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457200" lvl="0" indent="-3365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ontserrat"/>
              <a:buChar char="●"/>
            </a:pPr>
            <a:r>
              <a:rPr lang="en-US" sz="17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All panels will be available to members on an ongoing basis in the CRA online library.</a:t>
            </a:r>
            <a:endParaRPr sz="17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655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ontserrat"/>
              <a:buChar char="●"/>
            </a:pPr>
            <a:r>
              <a:rPr lang="en-US" sz="17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There are a number of local in-person events coming this spring check your state page on the CRA website for more info (www.commercialreceiver.org/state).</a:t>
            </a:r>
            <a:endParaRPr sz="17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655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ontserrat"/>
              <a:buChar char="●"/>
            </a:pPr>
            <a:r>
              <a:rPr lang="en-US" sz="17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Our next Members webinar is “What’s Happening in CRE Receiverships?” and will take place 5/8.</a:t>
            </a:r>
            <a:endParaRPr sz="17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655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ontserrat"/>
              <a:buChar char="●"/>
            </a:pPr>
            <a:r>
              <a:rPr lang="en-US" sz="17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Annual CRA Conference upcoming this August at Eau Palm Beach Resort &amp; Spa 8/18-8/21!</a:t>
            </a:r>
            <a:endParaRPr sz="17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82" name="Google Shape;682;g2bae170fb06_0_274"/>
          <p:cNvSpPr txBox="1">
            <a:spLocks noGrp="1"/>
          </p:cNvSpPr>
          <p:nvPr>
            <p:ph type="body" idx="4294967295"/>
          </p:nvPr>
        </p:nvSpPr>
        <p:spPr>
          <a:xfrm>
            <a:off x="630150" y="421675"/>
            <a:ext cx="7883700" cy="7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u="sng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Additional Information</a:t>
            </a:r>
            <a:endParaRPr sz="3000" b="1" u="sng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2bae170fb06_0_279"/>
          <p:cNvSpPr/>
          <p:nvPr/>
        </p:nvSpPr>
        <p:spPr>
          <a:xfrm>
            <a:off x="-180975" y="-38100"/>
            <a:ext cx="9577500" cy="5346600"/>
          </a:xfrm>
          <a:prstGeom prst="rect">
            <a:avLst/>
          </a:prstGeom>
          <a:solidFill>
            <a:srgbClr val="00214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88" name="Google Shape;688;g2bae170fb06_0_279"/>
          <p:cNvSpPr/>
          <p:nvPr/>
        </p:nvSpPr>
        <p:spPr>
          <a:xfrm>
            <a:off x="-433388" y="2112963"/>
            <a:ext cx="12587400" cy="861900"/>
          </a:xfrm>
          <a:prstGeom prst="rect">
            <a:avLst/>
          </a:prstGeom>
          <a:solidFill>
            <a:srgbClr val="00559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689" name="Google Shape;689;g2bae170fb06_0_279"/>
          <p:cNvGrpSpPr/>
          <p:nvPr/>
        </p:nvGrpSpPr>
        <p:grpSpPr>
          <a:xfrm>
            <a:off x="971550" y="-2370138"/>
            <a:ext cx="10254386" cy="10001252"/>
            <a:chOff x="0" y="0"/>
            <a:chExt cx="16800" cy="16800"/>
          </a:xfrm>
        </p:grpSpPr>
        <p:sp>
          <p:nvSpPr>
            <p:cNvPr id="690" name="Google Shape;690;g2bae170fb06_0_279"/>
            <p:cNvSpPr/>
            <p:nvPr/>
          </p:nvSpPr>
          <p:spPr>
            <a:xfrm>
              <a:off x="5020" y="4988"/>
              <a:ext cx="6900" cy="6900"/>
            </a:xfrm>
            <a:prstGeom prst="ellipse">
              <a:avLst/>
            </a:prstGeom>
            <a:solidFill>
              <a:srgbClr val="00559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691" name="Google Shape;691;g2bae170fb06_0_279"/>
            <p:cNvSpPr/>
            <p:nvPr/>
          </p:nvSpPr>
          <p:spPr>
            <a:xfrm>
              <a:off x="4284" y="4300"/>
              <a:ext cx="8100" cy="8100"/>
            </a:xfrm>
            <a:prstGeom prst="ellipse">
              <a:avLst/>
            </a:prstGeom>
            <a:noFill/>
            <a:ln w="76200" cap="flat" cmpd="sng">
              <a:solidFill>
                <a:srgbClr val="005596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692" name="Google Shape;692;g2bae170fb06_0_279"/>
            <p:cNvSpPr/>
            <p:nvPr/>
          </p:nvSpPr>
          <p:spPr>
            <a:xfrm>
              <a:off x="2312" y="2312"/>
              <a:ext cx="12000" cy="12000"/>
            </a:xfrm>
            <a:prstGeom prst="ellipse">
              <a:avLst/>
            </a:prstGeom>
            <a:noFill/>
            <a:ln w="76200" cap="flat" cmpd="sng">
              <a:solidFill>
                <a:srgbClr val="005596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693" name="Google Shape;693;g2bae170fb06_0_279"/>
            <p:cNvSpPr/>
            <p:nvPr/>
          </p:nvSpPr>
          <p:spPr>
            <a:xfrm>
              <a:off x="0" y="0"/>
              <a:ext cx="16800" cy="16800"/>
            </a:xfrm>
            <a:prstGeom prst="ellipse">
              <a:avLst/>
            </a:prstGeom>
            <a:noFill/>
            <a:ln w="76200" cap="flat" cmpd="sng">
              <a:solidFill>
                <a:srgbClr val="1F9ADE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694" name="Google Shape;694;g2bae170fb06_0_279"/>
          <p:cNvSpPr txBox="1">
            <a:spLocks noGrp="1"/>
          </p:cNvSpPr>
          <p:nvPr>
            <p:ph type="body" idx="1"/>
          </p:nvPr>
        </p:nvSpPr>
        <p:spPr>
          <a:xfrm>
            <a:off x="4273350" y="2229526"/>
            <a:ext cx="36003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Thank You!</a:t>
            </a:r>
            <a:endParaRPr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bae170fb06_0_10"/>
          <p:cNvSpPr txBox="1">
            <a:spLocks noGrp="1"/>
          </p:cNvSpPr>
          <p:nvPr>
            <p:ph type="sldNum" idx="4294967295"/>
          </p:nvPr>
        </p:nvSpPr>
        <p:spPr>
          <a:xfrm>
            <a:off x="0" y="4910138"/>
            <a:ext cx="1572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800" tIns="20400" rIns="40800" bIns="204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5</a:t>
            </a:fld>
            <a:endParaRPr sz="11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85" name="Google Shape;185;g2bae170fb06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6975" y="1188050"/>
            <a:ext cx="2213900" cy="276737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g2bae170fb06_0_10"/>
          <p:cNvSpPr txBox="1">
            <a:spLocks noGrp="1"/>
          </p:cNvSpPr>
          <p:nvPr>
            <p:ph type="body" idx="1"/>
          </p:nvPr>
        </p:nvSpPr>
        <p:spPr>
          <a:xfrm>
            <a:off x="3571325" y="1898944"/>
            <a:ext cx="5112600" cy="19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Shareholder</a:t>
            </a:r>
            <a:endParaRPr sz="2000"/>
          </a:p>
          <a:p>
            <a:pPr marL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Underwood Murray</a:t>
            </a:r>
            <a:endParaRPr sz="2000"/>
          </a:p>
          <a:p>
            <a:pPr marL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>
                <a:solidFill>
                  <a:schemeClr val="hlink"/>
                </a:solidFill>
                <a:hlinkClick r:id="rId4"/>
              </a:rPr>
              <a:t>mmurray@underwoodmurray.com</a:t>
            </a:r>
            <a:endParaRPr sz="2000"/>
          </a:p>
        </p:txBody>
      </p:sp>
      <p:sp>
        <p:nvSpPr>
          <p:cNvPr id="187" name="Google Shape;187;g2bae170fb06_0_10"/>
          <p:cNvSpPr txBox="1">
            <a:spLocks noGrp="1"/>
          </p:cNvSpPr>
          <p:nvPr>
            <p:ph type="title"/>
          </p:nvPr>
        </p:nvSpPr>
        <p:spPr>
          <a:xfrm>
            <a:off x="3571325" y="1300860"/>
            <a:ext cx="5112600" cy="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/>
              <a:t>Megan Murray</a:t>
            </a:r>
            <a:endParaRPr sz="3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bae170fb06_0_18"/>
          <p:cNvSpPr txBox="1">
            <a:spLocks noGrp="1"/>
          </p:cNvSpPr>
          <p:nvPr>
            <p:ph type="sldNum" idx="4294967295"/>
          </p:nvPr>
        </p:nvSpPr>
        <p:spPr>
          <a:xfrm>
            <a:off x="0" y="4910138"/>
            <a:ext cx="1572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800" tIns="20400" rIns="40800" bIns="204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6</a:t>
            </a:fld>
            <a:endParaRPr sz="11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93" name="Google Shape;193;g2bae170fb06_0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0415" y="1348875"/>
            <a:ext cx="2445750" cy="244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g2bae170fb06_0_18"/>
          <p:cNvSpPr txBox="1">
            <a:spLocks noGrp="1"/>
          </p:cNvSpPr>
          <p:nvPr>
            <p:ph type="body" idx="1"/>
          </p:nvPr>
        </p:nvSpPr>
        <p:spPr>
          <a:xfrm>
            <a:off x="855138" y="2073082"/>
            <a:ext cx="5112600" cy="19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CEO</a:t>
            </a:r>
            <a:endParaRPr sz="2000"/>
          </a:p>
          <a:p>
            <a:pPr marL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Evans Senior Investments</a:t>
            </a:r>
            <a:endParaRPr sz="2000"/>
          </a:p>
          <a:p>
            <a:pPr marL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>
                <a:solidFill>
                  <a:schemeClr val="hlink"/>
                </a:solidFill>
                <a:hlinkClick r:id="rId4"/>
              </a:rPr>
              <a:t>jeremy.stroiman@evanssenior.com</a:t>
            </a:r>
            <a:endParaRPr sz="2000"/>
          </a:p>
        </p:txBody>
      </p:sp>
      <p:sp>
        <p:nvSpPr>
          <p:cNvPr id="195" name="Google Shape;195;g2bae170fb06_0_18"/>
          <p:cNvSpPr txBox="1">
            <a:spLocks noGrp="1"/>
          </p:cNvSpPr>
          <p:nvPr>
            <p:ph type="title"/>
          </p:nvPr>
        </p:nvSpPr>
        <p:spPr>
          <a:xfrm>
            <a:off x="855138" y="1474998"/>
            <a:ext cx="5112600" cy="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/>
              <a:t>Jeremy Stroiman</a:t>
            </a:r>
            <a:endParaRPr sz="3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bae170fb06_0_26"/>
          <p:cNvSpPr txBox="1">
            <a:spLocks noGrp="1"/>
          </p:cNvSpPr>
          <p:nvPr>
            <p:ph type="sldNum" idx="12"/>
          </p:nvPr>
        </p:nvSpPr>
        <p:spPr>
          <a:xfrm>
            <a:off x="8604250" y="4895850"/>
            <a:ext cx="1572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800" tIns="20400" rIns="40800" bIns="204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7</a:t>
            </a:fld>
            <a:endParaRPr sz="11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1" name="Google Shape;201;g2bae170fb06_0_26"/>
          <p:cNvSpPr txBox="1">
            <a:spLocks noGrp="1"/>
          </p:cNvSpPr>
          <p:nvPr>
            <p:ph type="title"/>
          </p:nvPr>
        </p:nvSpPr>
        <p:spPr>
          <a:xfrm>
            <a:off x="370063" y="392585"/>
            <a:ext cx="4248300" cy="11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Background</a:t>
            </a:r>
            <a:endParaRPr sz="3000"/>
          </a:p>
        </p:txBody>
      </p:sp>
      <p:sp>
        <p:nvSpPr>
          <p:cNvPr id="202" name="Google Shape;202;g2bae170fb06_0_26"/>
          <p:cNvSpPr txBox="1">
            <a:spLocks noGrp="1"/>
          </p:cNvSpPr>
          <p:nvPr>
            <p:ph type="body" idx="1"/>
          </p:nvPr>
        </p:nvSpPr>
        <p:spPr>
          <a:xfrm>
            <a:off x="755700" y="2154800"/>
            <a:ext cx="7632600" cy="12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/>
              <a:t>State of the Industry</a:t>
            </a:r>
            <a:endParaRPr sz="45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03" name="Google Shape;203;g2bae170fb06_0_26"/>
          <p:cNvSpPr txBox="1">
            <a:spLocks noGrp="1"/>
          </p:cNvSpPr>
          <p:nvPr>
            <p:ph type="body" idx="1"/>
          </p:nvPr>
        </p:nvSpPr>
        <p:spPr>
          <a:xfrm>
            <a:off x="2017950" y="2899975"/>
            <a:ext cx="5108100" cy="5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/>
              <a:t>SKILLED NURSING &amp; SENIORS HOUSING IN 2024</a:t>
            </a:r>
            <a:endParaRPr sz="15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bae170fb06_0_311"/>
          <p:cNvSpPr txBox="1">
            <a:spLocks noGrp="1"/>
          </p:cNvSpPr>
          <p:nvPr>
            <p:ph type="body" idx="1"/>
          </p:nvPr>
        </p:nvSpPr>
        <p:spPr>
          <a:xfrm>
            <a:off x="329700" y="1428500"/>
            <a:ext cx="4712400" cy="917400"/>
          </a:xfrm>
          <a:prstGeom prst="rect">
            <a:avLst/>
          </a:prstGeom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83A72"/>
              </a:buClr>
              <a:buSzPts val="3600"/>
              <a:buFont typeface="Libre Franklin Black"/>
              <a:buNone/>
            </a:pPr>
            <a:r>
              <a:rPr lang="en-US" sz="2400" i="1">
                <a:solidFill>
                  <a:srgbClr val="1F9ADE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INTEREST RATES, INFLATION, AND THE DEBT MARKET</a:t>
            </a:r>
            <a:endParaRPr sz="2000" b="1">
              <a:solidFill>
                <a:srgbClr val="1F9ADE"/>
              </a:solidFill>
            </a:endParaRPr>
          </a:p>
        </p:txBody>
      </p:sp>
      <p:sp>
        <p:nvSpPr>
          <p:cNvPr id="209" name="Google Shape;209;g2bae170fb06_0_311"/>
          <p:cNvSpPr txBox="1">
            <a:spLocks noGrp="1"/>
          </p:cNvSpPr>
          <p:nvPr>
            <p:ph type="title"/>
          </p:nvPr>
        </p:nvSpPr>
        <p:spPr>
          <a:xfrm>
            <a:off x="354925" y="455553"/>
            <a:ext cx="4248600" cy="578700"/>
          </a:xfrm>
          <a:prstGeom prst="rect">
            <a:avLst/>
          </a:prstGeom>
        </p:spPr>
        <p:txBody>
          <a:bodyPr spcFirstLastPara="1" wrap="square" lIns="22650" tIns="22650" rIns="22650" bIns="22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/>
              <a:t>Current Economic Climate</a:t>
            </a:r>
            <a:endParaRPr sz="2300" b="1"/>
          </a:p>
        </p:txBody>
      </p:sp>
      <p:sp>
        <p:nvSpPr>
          <p:cNvPr id="210" name="Google Shape;210;g2bae170fb06_0_311"/>
          <p:cNvSpPr txBox="1">
            <a:spLocks noGrp="1"/>
          </p:cNvSpPr>
          <p:nvPr>
            <p:ph type="sldNum" idx="12"/>
          </p:nvPr>
        </p:nvSpPr>
        <p:spPr>
          <a:xfrm>
            <a:off x="8604250" y="4895850"/>
            <a:ext cx="157200" cy="171600"/>
          </a:xfrm>
          <a:prstGeom prst="rect">
            <a:avLst/>
          </a:prstGeom>
        </p:spPr>
        <p:txBody>
          <a:bodyPr spcFirstLastPara="1" wrap="square" lIns="40800" tIns="20400" rIns="40800" bIns="204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pic>
        <p:nvPicPr>
          <p:cNvPr id="211" name="Google Shape;211;g2bae170fb06_0_311" descr="A glass globe on a graph&#10;&#10;Description automatically generated"/>
          <p:cNvPicPr preferRelativeResize="0"/>
          <p:nvPr/>
        </p:nvPicPr>
        <p:blipFill rotWithShape="1">
          <a:blip r:embed="rId3">
            <a:alphaModFix amt="50000"/>
          </a:blip>
          <a:srcRect l="21609" r="28748"/>
          <a:stretch/>
        </p:blipFill>
        <p:spPr>
          <a:xfrm>
            <a:off x="5348925" y="213175"/>
            <a:ext cx="3582800" cy="4496607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g2bae170fb06_0_311"/>
          <p:cNvSpPr txBox="1"/>
          <p:nvPr/>
        </p:nvSpPr>
        <p:spPr>
          <a:xfrm>
            <a:off x="329700" y="2259075"/>
            <a:ext cx="4961100" cy="21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1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52A2D"/>
              </a:buClr>
              <a:buSzPts val="1600"/>
              <a:buFont typeface="Arial"/>
              <a:buNone/>
            </a:pPr>
            <a:r>
              <a:rPr lang="en-US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US Inflation Rate currently stands at 3.09%, compared  to 6.41% last year and Interest Rates are widely expected to be decreased in 2024. </a:t>
            </a:r>
            <a:endParaRPr sz="1200">
              <a:solidFill>
                <a:schemeClr val="lt1"/>
              </a:solidFill>
            </a:endParaRPr>
          </a:p>
          <a:p>
            <a:pPr marL="0" marR="0" lvl="1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252A2D"/>
              </a:buClr>
              <a:buSzPts val="1600"/>
              <a:buFont typeface="Arial"/>
              <a:buNone/>
            </a:pPr>
            <a:endParaRPr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1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252A2D"/>
              </a:buClr>
              <a:buSzPts val="1600"/>
              <a:buFont typeface="Arial"/>
              <a:buNone/>
            </a:pPr>
            <a:r>
              <a:rPr lang="en-US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We have already seen a resurgence in REIT and Private Equity acquisition activity in both Seniors and Skilled and expect this to continue throughout 2024. </a:t>
            </a:r>
            <a:endParaRPr sz="1200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252A2D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252A2D"/>
              </a:solidFill>
              <a:latin typeface="Libre Franklin Black"/>
              <a:ea typeface="Libre Franklin Black"/>
              <a:cs typeface="Libre Franklin Black"/>
              <a:sym typeface="Libre Franklin Black"/>
            </a:endParaRPr>
          </a:p>
          <a:p>
            <a:pPr marL="0" marR="0" lvl="1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252A2D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252A2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252A2D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252A2D"/>
              </a:solidFill>
              <a:latin typeface="Libre Franklin Black"/>
              <a:ea typeface="Libre Franklin Black"/>
              <a:cs typeface="Libre Franklin Black"/>
              <a:sym typeface="Libre Franklin Black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3A72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bae170fb06_0_404"/>
          <p:cNvSpPr/>
          <p:nvPr/>
        </p:nvSpPr>
        <p:spPr>
          <a:xfrm>
            <a:off x="-67625" y="-17950"/>
            <a:ext cx="9211624" cy="5143500"/>
          </a:xfrm>
          <a:custGeom>
            <a:avLst/>
            <a:gdLst/>
            <a:ahLst/>
            <a:cxnLst/>
            <a:rect l="l" t="t" r="r" b="b"/>
            <a:pathLst>
              <a:path w="12282165" h="6858000" extrusionOk="0">
                <a:moveTo>
                  <a:pt x="0" y="0"/>
                </a:moveTo>
                <a:lnTo>
                  <a:pt x="12282165" y="0"/>
                </a:lnTo>
                <a:lnTo>
                  <a:pt x="1228216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8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g2bae170fb06_0_404"/>
          <p:cNvSpPr txBox="1"/>
          <p:nvPr/>
        </p:nvSpPr>
        <p:spPr>
          <a:xfrm>
            <a:off x="1503989" y="294500"/>
            <a:ext cx="6068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202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ammersmith One"/>
              <a:buNone/>
            </a:pPr>
            <a:r>
              <a:rPr lang="en-US" sz="3000" b="0" i="0" u="none" strike="noStrike" cap="none">
                <a:solidFill>
                  <a:srgbClr val="FFFFFF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INDUSTRY TRENDS: HEADWINDS</a:t>
            </a:r>
            <a:endParaRPr sz="1100"/>
          </a:p>
        </p:txBody>
      </p:sp>
      <p:pic>
        <p:nvPicPr>
          <p:cNvPr id="219" name="Google Shape;219;g2bae170fb06_0_40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3086100"/>
            <a:ext cx="4972200" cy="2057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0" name="Google Shape;220;g2bae170fb06_0_404"/>
          <p:cNvCxnSpPr/>
          <p:nvPr/>
        </p:nvCxnSpPr>
        <p:spPr>
          <a:xfrm>
            <a:off x="5314919" y="2800350"/>
            <a:ext cx="37149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1" name="Google Shape;221;g2bae170fb06_0_404"/>
          <p:cNvSpPr txBox="1"/>
          <p:nvPr/>
        </p:nvSpPr>
        <p:spPr>
          <a:xfrm>
            <a:off x="5314919" y="857250"/>
            <a:ext cx="37149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Skilled Nursing Industry</a:t>
            </a:r>
            <a:endParaRPr sz="1100"/>
          </a:p>
        </p:txBody>
      </p:sp>
      <p:grpSp>
        <p:nvGrpSpPr>
          <p:cNvPr id="222" name="Google Shape;222;g2bae170fb06_0_404"/>
          <p:cNvGrpSpPr/>
          <p:nvPr/>
        </p:nvGrpSpPr>
        <p:grpSpPr>
          <a:xfrm>
            <a:off x="5572064" y="1170889"/>
            <a:ext cx="3200460" cy="715725"/>
            <a:chOff x="7467520" y="1561185"/>
            <a:chExt cx="4267280" cy="954300"/>
          </a:xfrm>
        </p:grpSpPr>
        <p:sp>
          <p:nvSpPr>
            <p:cNvPr id="223" name="Google Shape;223;g2bae170fb06_0_404"/>
            <p:cNvSpPr txBox="1"/>
            <p:nvPr/>
          </p:nvSpPr>
          <p:spPr>
            <a:xfrm>
              <a:off x="7467520" y="1730462"/>
              <a:ext cx="17061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Open Sans"/>
                <a:buNone/>
              </a:pPr>
              <a:r>
                <a:rPr lang="en-US" sz="24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$6.8B </a:t>
              </a:r>
              <a:endParaRPr sz="1100"/>
            </a:p>
          </p:txBody>
        </p:sp>
        <p:sp>
          <p:nvSpPr>
            <p:cNvPr id="224" name="Google Shape;224;g2bae170fb06_0_404"/>
            <p:cNvSpPr txBox="1"/>
            <p:nvPr/>
          </p:nvSpPr>
          <p:spPr>
            <a:xfrm>
              <a:off x="9067800" y="1561185"/>
              <a:ext cx="2667000" cy="95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Open Sans"/>
                <a:buNone/>
              </a:pPr>
              <a:r>
                <a:rPr lang="en-US" sz="14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CMS Announces Staffing Mandate for Nursing Homes</a:t>
              </a:r>
              <a:endParaRPr sz="1100"/>
            </a:p>
          </p:txBody>
        </p:sp>
      </p:grpSp>
      <p:sp>
        <p:nvSpPr>
          <p:cNvPr id="225" name="Google Shape;225;g2bae170fb06_0_404"/>
          <p:cNvSpPr txBox="1"/>
          <p:nvPr/>
        </p:nvSpPr>
        <p:spPr>
          <a:xfrm>
            <a:off x="5314889" y="1847847"/>
            <a:ext cx="3714900" cy="9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President Biden’s New Proposal Could Require Up To 80% Of Medicaid To Be Directed To Compensating Direct Care Workers</a:t>
            </a:r>
            <a:endParaRPr sz="1100"/>
          </a:p>
        </p:txBody>
      </p:sp>
      <p:sp>
        <p:nvSpPr>
          <p:cNvPr id="226" name="Google Shape;226;g2bae170fb06_0_404"/>
          <p:cNvSpPr txBox="1"/>
          <p:nvPr/>
        </p:nvSpPr>
        <p:spPr>
          <a:xfrm>
            <a:off x="5313674" y="2907317"/>
            <a:ext cx="37149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Senior Housing Industry</a:t>
            </a:r>
            <a:endParaRPr sz="1100"/>
          </a:p>
        </p:txBody>
      </p:sp>
      <p:pic>
        <p:nvPicPr>
          <p:cNvPr id="227" name="Google Shape;227;g2bae170fb06_0_40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13674" y="3396086"/>
            <a:ext cx="3659100" cy="174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g2bae170fb06_0_404"/>
          <p:cNvSpPr txBox="1"/>
          <p:nvPr/>
        </p:nvSpPr>
        <p:spPr>
          <a:xfrm>
            <a:off x="94897" y="2153802"/>
            <a:ext cx="5018700" cy="7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1199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“Over the next decade, the number of people of working age (between ages 15 and 65) will decline in the U.S. by over 3 percent.” - World Bank</a:t>
            </a:r>
            <a:endParaRPr sz="1100"/>
          </a:p>
        </p:txBody>
      </p:sp>
      <p:sp>
        <p:nvSpPr>
          <p:cNvPr id="229" name="Google Shape;229;g2bae170fb06_0_404"/>
          <p:cNvSpPr/>
          <p:nvPr/>
        </p:nvSpPr>
        <p:spPr>
          <a:xfrm>
            <a:off x="0" y="923548"/>
            <a:ext cx="1190215" cy="1187178"/>
          </a:xfrm>
          <a:custGeom>
            <a:avLst/>
            <a:gdLst/>
            <a:ahLst/>
            <a:cxnLst/>
            <a:rect l="l" t="t" r="r" b="b"/>
            <a:pathLst>
              <a:path w="1586953" h="1582904" extrusionOk="0">
                <a:moveTo>
                  <a:pt x="0" y="0"/>
                </a:moveTo>
                <a:lnTo>
                  <a:pt x="1586952" y="0"/>
                </a:lnTo>
                <a:lnTo>
                  <a:pt x="1586952" y="1582904"/>
                </a:lnTo>
                <a:lnTo>
                  <a:pt x="0" y="15829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g2bae170fb06_0_404"/>
          <p:cNvSpPr txBox="1"/>
          <p:nvPr/>
        </p:nvSpPr>
        <p:spPr>
          <a:xfrm>
            <a:off x="1197485" y="1130678"/>
            <a:ext cx="37149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Open Sans"/>
              <a:buNone/>
            </a:pPr>
            <a:r>
              <a:rPr lang="en-US" sz="21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Labor Continues to Be the Largest Challenge</a:t>
            </a:r>
            <a:endParaRPr sz="11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Заголовок и подзаголовок">
  <a:themeElements>
    <a:clrScheme name="Заголовок и подзаголовок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argill Theme">
  <a:themeElements>
    <a:clrScheme name="Cargill">
      <a:dk1>
        <a:srgbClr val="222C2A"/>
      </a:dk1>
      <a:lt1>
        <a:srgbClr val="FFFFFF"/>
      </a:lt1>
      <a:dk2>
        <a:srgbClr val="BFC4CB"/>
      </a:dk2>
      <a:lt2>
        <a:srgbClr val="E7E6E6"/>
      </a:lt2>
      <a:accent1>
        <a:srgbClr val="044739"/>
      </a:accent1>
      <a:accent2>
        <a:srgbClr val="025945"/>
      </a:accent2>
      <a:accent3>
        <a:srgbClr val="CB910F"/>
      </a:accent3>
      <a:accent4>
        <a:srgbClr val="97540E"/>
      </a:accent4>
      <a:accent5>
        <a:srgbClr val="023025"/>
      </a:accent5>
      <a:accent6>
        <a:srgbClr val="419BAD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Freestyle">
      <a:dk1>
        <a:srgbClr val="000000"/>
      </a:dk1>
      <a:lt1>
        <a:srgbClr val="FFFFFF"/>
      </a:lt1>
      <a:dk2>
        <a:srgbClr val="262626"/>
      </a:dk2>
      <a:lt2>
        <a:srgbClr val="E7E6E6"/>
      </a:lt2>
      <a:accent1>
        <a:srgbClr val="009BDD"/>
      </a:accent1>
      <a:accent2>
        <a:srgbClr val="EC5C2F"/>
      </a:accent2>
      <a:accent3>
        <a:srgbClr val="302D81"/>
      </a:accent3>
      <a:accent4>
        <a:srgbClr val="FFCD05"/>
      </a:accent4>
      <a:accent5>
        <a:srgbClr val="61CCC7"/>
      </a:accent5>
      <a:accent6>
        <a:srgbClr val="FFFED1"/>
      </a:accent6>
      <a:hlink>
        <a:srgbClr val="FEFFFE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1358</Words>
  <Application>Microsoft Office PowerPoint</Application>
  <PresentationFormat>On-screen Show (16:9)</PresentationFormat>
  <Paragraphs>357</Paragraphs>
  <Slides>44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60" baseType="lpstr">
      <vt:lpstr>Open Sans</vt:lpstr>
      <vt:lpstr>Avenir</vt:lpstr>
      <vt:lpstr>Libre Franklin Medium</vt:lpstr>
      <vt:lpstr>Gill Sans</vt:lpstr>
      <vt:lpstr>Helvetica Neue</vt:lpstr>
      <vt:lpstr>Malgun Gothic</vt:lpstr>
      <vt:lpstr>Arial</vt:lpstr>
      <vt:lpstr>Libre Franklin Black</vt:lpstr>
      <vt:lpstr>Montserrat</vt:lpstr>
      <vt:lpstr>Calibri</vt:lpstr>
      <vt:lpstr>Quattrocento Sans</vt:lpstr>
      <vt:lpstr>Hammersmith One</vt:lpstr>
      <vt:lpstr>Noto Sans Symbols</vt:lpstr>
      <vt:lpstr>Заголовок и подзаголовок</vt:lpstr>
      <vt:lpstr>1_Cargill Theme</vt:lpstr>
      <vt:lpstr>7_Office Theme</vt:lpstr>
      <vt:lpstr>Senior Care Receiverships</vt:lpstr>
      <vt:lpstr>PowerPoint Presentation</vt:lpstr>
      <vt:lpstr>Jennifer Meyerowitz</vt:lpstr>
      <vt:lpstr>Kim Gordon</vt:lpstr>
      <vt:lpstr>Megan Murray</vt:lpstr>
      <vt:lpstr>Jeremy Stroiman</vt:lpstr>
      <vt:lpstr>Background</vt:lpstr>
      <vt:lpstr>Current Economic Climate</vt:lpstr>
      <vt:lpstr>PowerPoint Presentation</vt:lpstr>
      <vt:lpstr>PowerPoint Presentation</vt:lpstr>
      <vt:lpstr>PowerPoint Presentation</vt:lpstr>
      <vt:lpstr>PowerPoint Presentation</vt:lpstr>
      <vt:lpstr>Critical Issues</vt:lpstr>
      <vt:lpstr>PowerPoint Presentation</vt:lpstr>
      <vt:lpstr>Motion To Appoint A Receiver</vt:lpstr>
      <vt:lpstr>Alternatives?</vt:lpstr>
      <vt:lpstr>Lender’s Perspective</vt:lpstr>
      <vt:lpstr>What Is In The Receivership?</vt:lpstr>
      <vt:lpstr>Additional Healthcare Issues</vt:lpstr>
      <vt:lpstr>…Receivership Order</vt:lpstr>
      <vt:lpstr>Reporting To The Court and Creditors</vt:lpstr>
      <vt:lpstr>PowerPoint Presentation</vt:lpstr>
      <vt:lpstr>Operational Issues in Senior Housing</vt:lpstr>
      <vt:lpstr>Operational Issues in Senior Housing</vt:lpstr>
      <vt:lpstr>Operational Issues In Senior Housing</vt:lpstr>
      <vt:lpstr>Operational Issues In Senior Housing</vt:lpstr>
      <vt:lpstr>Operational Issues In Senior Housing</vt:lpstr>
      <vt:lpstr>Operational Issues In Senior Housing</vt:lpstr>
      <vt:lpstr>Operational Issues In Senior Housing</vt:lpstr>
      <vt:lpstr>Operational Issues In Senior Housing</vt:lpstr>
      <vt:lpstr>Operational Issues In Senior Housing</vt:lpstr>
      <vt:lpstr>Operational Issues In Senior Housing</vt:lpstr>
      <vt:lpstr>Operational Issues In Senior Housing</vt:lpstr>
      <vt:lpstr>Operational Issues In Senior Housing</vt:lpstr>
      <vt:lpstr>Operational Issues In Senior Housing</vt:lpstr>
      <vt:lpstr>Solutions</vt:lpstr>
      <vt:lpstr>PowerPoint Presentation</vt:lpstr>
      <vt:lpstr>PowerPoint Presentation</vt:lpstr>
      <vt:lpstr>CAPITALIZATION RATES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Senior Care Receiverships</dc:title>
  <cp:lastModifiedBy>Eric Moraczewski</cp:lastModifiedBy>
  <cp:revision>1</cp:revision>
  <dcterms:created xsi:type="dcterms:W3CDTF">2014-01-15T21:37:21Z</dcterms:created>
  <dcterms:modified xsi:type="dcterms:W3CDTF">2024-02-27T19:29:16Z</dcterms:modified>
</cp:coreProperties>
</file>